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notesSlides/notesSlide1.xml" ContentType="application/vnd.openxmlformats-officedocument.presentationml.notesSlide+xml"/>
  <Override PartName="/ppt/theme/themeOverride3.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theme/themeOverride5.xml" ContentType="application/vnd.openxmlformats-officedocument.themeOverride+xml"/>
  <Override PartName="/ppt/notesSlides/notesSlide12.xml" ContentType="application/vnd.openxmlformats-officedocument.presentationml.notesSlide+xml"/>
  <Override PartName="/ppt/theme/themeOverride6.xml" ContentType="application/vnd.openxmlformats-officedocument.themeOverride+xml"/>
  <Override PartName="/ppt/notesSlides/notesSlide13.xml" ContentType="application/vnd.openxmlformats-officedocument.presentationml.notesSlide+xml"/>
  <Override PartName="/ppt/theme/themeOverride7.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handoutMasterIdLst>
    <p:handoutMasterId r:id="rId41"/>
  </p:handoutMasterIdLst>
  <p:sldIdLst>
    <p:sldId id="953" r:id="rId2"/>
    <p:sldId id="988" r:id="rId3"/>
    <p:sldId id="959" r:id="rId4"/>
    <p:sldId id="957" r:id="rId5"/>
    <p:sldId id="987" r:id="rId6"/>
    <p:sldId id="971" r:id="rId7"/>
    <p:sldId id="989" r:id="rId8"/>
    <p:sldId id="991" r:id="rId9"/>
    <p:sldId id="1037" r:id="rId10"/>
    <p:sldId id="992" r:id="rId11"/>
    <p:sldId id="1042" r:id="rId12"/>
    <p:sldId id="1038" r:id="rId13"/>
    <p:sldId id="993" r:id="rId14"/>
    <p:sldId id="1039" r:id="rId15"/>
    <p:sldId id="1041" r:id="rId16"/>
    <p:sldId id="1043" r:id="rId17"/>
    <p:sldId id="994" r:id="rId18"/>
    <p:sldId id="1044" r:id="rId19"/>
    <p:sldId id="1047" r:id="rId20"/>
    <p:sldId id="995" r:id="rId21"/>
    <p:sldId id="1045" r:id="rId22"/>
    <p:sldId id="1046" r:id="rId23"/>
    <p:sldId id="998" r:id="rId24"/>
    <p:sldId id="996" r:id="rId25"/>
    <p:sldId id="997" r:id="rId26"/>
    <p:sldId id="961" r:id="rId27"/>
    <p:sldId id="969" r:id="rId28"/>
    <p:sldId id="999" r:id="rId29"/>
    <p:sldId id="1049" r:id="rId30"/>
    <p:sldId id="1016" r:id="rId31"/>
    <p:sldId id="1017" r:id="rId32"/>
    <p:sldId id="1018" r:id="rId33"/>
    <p:sldId id="1036" r:id="rId34"/>
    <p:sldId id="1048" r:id="rId35"/>
    <p:sldId id="1019" r:id="rId36"/>
    <p:sldId id="1020" r:id="rId37"/>
    <p:sldId id="1021" r:id="rId38"/>
    <p:sldId id="954" r:id="rId39"/>
  </p:sldIdLst>
  <p:sldSz cx="9144000" cy="5143500" type="screen16x9"/>
  <p:notesSz cx="9144000" cy="6858000"/>
  <p:defaultTextStyle>
    <a:defPPr>
      <a:defRPr lang="en-US"/>
    </a:defPPr>
    <a:lvl1pPr marL="0" algn="l" defTabSz="1031240" rtl="0" eaLnBrk="1" latinLnBrk="0" hangingPunct="1">
      <a:defRPr sz="2000" kern="1200">
        <a:solidFill>
          <a:schemeClr val="tx1"/>
        </a:solidFill>
        <a:latin typeface="+mn-lt"/>
        <a:ea typeface="+mn-ea"/>
        <a:cs typeface="+mn-cs"/>
      </a:defRPr>
    </a:lvl1pPr>
    <a:lvl2pPr marL="515620" algn="l" defTabSz="1031240" rtl="0" eaLnBrk="1" latinLnBrk="0" hangingPunct="1">
      <a:defRPr sz="2000" kern="1200">
        <a:solidFill>
          <a:schemeClr val="tx1"/>
        </a:solidFill>
        <a:latin typeface="+mn-lt"/>
        <a:ea typeface="+mn-ea"/>
        <a:cs typeface="+mn-cs"/>
      </a:defRPr>
    </a:lvl2pPr>
    <a:lvl3pPr marL="1031875" algn="l" defTabSz="1031240" rtl="0" eaLnBrk="1" latinLnBrk="0" hangingPunct="1">
      <a:defRPr sz="2000" kern="1200">
        <a:solidFill>
          <a:schemeClr val="tx1"/>
        </a:solidFill>
        <a:latin typeface="+mn-lt"/>
        <a:ea typeface="+mn-ea"/>
        <a:cs typeface="+mn-cs"/>
      </a:defRPr>
    </a:lvl3pPr>
    <a:lvl4pPr marL="1547495" algn="l" defTabSz="1031240" rtl="0" eaLnBrk="1" latinLnBrk="0" hangingPunct="1">
      <a:defRPr sz="2000" kern="1200">
        <a:solidFill>
          <a:schemeClr val="tx1"/>
        </a:solidFill>
        <a:latin typeface="+mn-lt"/>
        <a:ea typeface="+mn-ea"/>
        <a:cs typeface="+mn-cs"/>
      </a:defRPr>
    </a:lvl4pPr>
    <a:lvl5pPr marL="2063115" algn="l" defTabSz="1031240" rtl="0" eaLnBrk="1" latinLnBrk="0" hangingPunct="1">
      <a:defRPr sz="2000" kern="1200">
        <a:solidFill>
          <a:schemeClr val="tx1"/>
        </a:solidFill>
        <a:latin typeface="+mn-lt"/>
        <a:ea typeface="+mn-ea"/>
        <a:cs typeface="+mn-cs"/>
      </a:defRPr>
    </a:lvl5pPr>
    <a:lvl6pPr marL="2579370" algn="l" defTabSz="1031240" rtl="0" eaLnBrk="1" latinLnBrk="0" hangingPunct="1">
      <a:defRPr sz="2000" kern="1200">
        <a:solidFill>
          <a:schemeClr val="tx1"/>
        </a:solidFill>
        <a:latin typeface="+mn-lt"/>
        <a:ea typeface="+mn-ea"/>
        <a:cs typeface="+mn-cs"/>
      </a:defRPr>
    </a:lvl6pPr>
    <a:lvl7pPr marL="3094990" algn="l" defTabSz="1031240" rtl="0" eaLnBrk="1" latinLnBrk="0" hangingPunct="1">
      <a:defRPr sz="2000" kern="1200">
        <a:solidFill>
          <a:schemeClr val="tx1"/>
        </a:solidFill>
        <a:latin typeface="+mn-lt"/>
        <a:ea typeface="+mn-ea"/>
        <a:cs typeface="+mn-cs"/>
      </a:defRPr>
    </a:lvl7pPr>
    <a:lvl8pPr marL="3610610" algn="l" defTabSz="1031240" rtl="0" eaLnBrk="1" latinLnBrk="0" hangingPunct="1">
      <a:defRPr sz="2000" kern="1200">
        <a:solidFill>
          <a:schemeClr val="tx1"/>
        </a:solidFill>
        <a:latin typeface="+mn-lt"/>
        <a:ea typeface="+mn-ea"/>
        <a:cs typeface="+mn-cs"/>
      </a:defRPr>
    </a:lvl8pPr>
    <a:lvl9pPr marL="4126230" algn="l" defTabSz="1031240"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F97E4"/>
    <a:srgbClr val="C57E8E"/>
    <a:srgbClr val="726986"/>
    <a:srgbClr val="99AABA"/>
    <a:srgbClr val="EBEBEB"/>
    <a:srgbClr val="BAD226"/>
    <a:srgbClr val="3B3B3D"/>
    <a:srgbClr val="3F7DA2"/>
    <a:srgbClr val="263238"/>
    <a:srgbClr val="29B6F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浅色样式 3 - 强调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8D230F3-CF80-4859-8CE7-A43EE81993B5}" styleName="浅色样式 1 - 强调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27102A9-8310-4765-A935-A1911B00CA55}" styleName="浅色样式 1 - 强调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69" autoAdjust="0"/>
    <p:restoredTop sz="92294" autoAdjust="0"/>
  </p:normalViewPr>
  <p:slideViewPr>
    <p:cSldViewPr snapToObjects="1">
      <p:cViewPr>
        <p:scale>
          <a:sx n="100" d="100"/>
          <a:sy n="100" d="100"/>
        </p:scale>
        <p:origin x="-540" y="126"/>
      </p:cViewPr>
      <p:guideLst>
        <p:guide orient="horz" pos="2600"/>
        <p:guide pos="2897"/>
      </p:guideLst>
    </p:cSldViewPr>
  </p:slideViewPr>
  <p:outlineViewPr>
    <p:cViewPr>
      <p:scale>
        <a:sx n="33" d="100"/>
        <a:sy n="33" d="100"/>
      </p:scale>
      <p:origin x="0" y="13650"/>
    </p:cViewPr>
  </p:outlineViewPr>
  <p:notesTextViewPr>
    <p:cViewPr>
      <p:scale>
        <a:sx n="100" d="100"/>
        <a:sy n="100" d="100"/>
      </p:scale>
      <p:origin x="0" y="0"/>
    </p:cViewPr>
  </p:notesTextViewPr>
  <p:sorterViewPr>
    <p:cViewPr>
      <p:scale>
        <a:sx n="33" d="100"/>
        <a:sy n="33" d="100"/>
      </p:scale>
      <p:origin x="0" y="7134"/>
    </p:cViewPr>
  </p:sorterViewPr>
  <p:notesViewPr>
    <p:cSldViewPr snapToObjects="1">
      <p:cViewPr varScale="1">
        <p:scale>
          <a:sx n="74" d="100"/>
          <a:sy n="74" d="100"/>
        </p:scale>
        <p:origin x="-1908" y="-96"/>
      </p:cViewPr>
      <p:guideLst>
        <p:guide orient="horz" pos="2160"/>
        <p:guide pos="2897"/>
      </p:guideLst>
    </p:cSldViewPr>
  </p:notesViewPr>
  <p:gridSpacing cx="57607" cy="57607"/>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Slide Number Placeholder 11"/>
          <p:cNvSpPr>
            <a:spLocks noGrp="1"/>
          </p:cNvSpPr>
          <p:nvPr>
            <p:ph type="sldNum" sz="quarter" idx="3"/>
          </p:nvPr>
        </p:nvSpPr>
        <p:spPr>
          <a:xfrm>
            <a:off x="8764587" y="228600"/>
            <a:ext cx="379413" cy="342900"/>
          </a:xfrm>
          <a:prstGeom prst="rect">
            <a:avLst/>
          </a:prstGeom>
        </p:spPr>
        <p:txBody>
          <a:bodyPr vert="horz" lIns="91440" tIns="45720" rIns="91440" bIns="45720" rtlCol="0" anchor="b"/>
          <a:lstStyle>
            <a:lvl1pPr algn="r">
              <a:defRPr sz="1200"/>
            </a:lvl1pPr>
          </a:lstStyle>
          <a:p>
            <a:fld id="{80C5BA55-396F-46DB-98CB-67F5915743A3}" type="slidenum">
              <a:rPr lang="en-US" smtClean="0"/>
              <a:t>‹#›</a:t>
            </a:fld>
            <a:endParaRPr lang="en-US" dirty="0"/>
          </a:p>
        </p:txBody>
      </p:sp>
    </p:spTree>
    <p:extLst>
      <p:ext uri="{BB962C8B-B14F-4D97-AF65-F5344CB8AC3E}">
        <p14:creationId xmlns:p14="http://schemas.microsoft.com/office/powerpoint/2010/main" val="363931840"/>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r>
              <a:rPr lang="en-US" dirty="0"/>
              <a:t>My First Template</a:t>
            </a:r>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581CD31-4B7D-4FD2-B052-E296BFBA018F}" type="datetimeFigureOut">
              <a:rPr lang="en-US" smtClean="0"/>
              <a:t>5/23/2016</a:t>
            </a:fld>
            <a:endParaRPr lang="en-US" dirty="0"/>
          </a:p>
        </p:txBody>
      </p:sp>
      <p:sp>
        <p:nvSpPr>
          <p:cNvPr id="4" name="Slide Image Placeholder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r>
              <a:rPr lang="en-US" dirty="0"/>
              <a:t>This is me Adam</a:t>
            </a:r>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C0D40C94-5092-4638-9E1F-C533F19764C0}" type="slidenum">
              <a:rPr lang="en-US" smtClean="0"/>
              <a:t>‹#›</a:t>
            </a:fld>
            <a:endParaRPr lang="en-US" dirty="0"/>
          </a:p>
        </p:txBody>
      </p:sp>
    </p:spTree>
    <p:extLst>
      <p:ext uri="{BB962C8B-B14F-4D97-AF65-F5344CB8AC3E}">
        <p14:creationId xmlns:p14="http://schemas.microsoft.com/office/powerpoint/2010/main" val="1484326715"/>
      </p:ext>
    </p:extLst>
  </p:cSld>
  <p:clrMap bg1="lt1" tx1="dk1" bg2="lt2" tx2="dk2" accent1="accent1" accent2="accent2" accent3="accent3" accent4="accent4" accent5="accent5" accent6="accent6" hlink="hlink" folHlink="folHlink"/>
  <p:hf sldNum="0" ftr="0" dt="0"/>
  <p:notesStyle>
    <a:lvl1pPr marL="0" algn="l" defTabSz="1031240" rtl="0" eaLnBrk="1" latinLnBrk="0" hangingPunct="1">
      <a:defRPr sz="1400" kern="1200">
        <a:solidFill>
          <a:schemeClr val="tx1"/>
        </a:solidFill>
        <a:latin typeface="+mn-lt"/>
        <a:ea typeface="+mn-ea"/>
        <a:cs typeface="+mn-cs"/>
      </a:defRPr>
    </a:lvl1pPr>
    <a:lvl2pPr marL="515620" algn="l" defTabSz="1031240" rtl="0" eaLnBrk="1" latinLnBrk="0" hangingPunct="1">
      <a:defRPr sz="1400" kern="1200">
        <a:solidFill>
          <a:schemeClr val="tx1"/>
        </a:solidFill>
        <a:latin typeface="+mn-lt"/>
        <a:ea typeface="+mn-ea"/>
        <a:cs typeface="+mn-cs"/>
      </a:defRPr>
    </a:lvl2pPr>
    <a:lvl3pPr marL="1031875" algn="l" defTabSz="1031240" rtl="0" eaLnBrk="1" latinLnBrk="0" hangingPunct="1">
      <a:defRPr sz="1400" kern="1200">
        <a:solidFill>
          <a:schemeClr val="tx1"/>
        </a:solidFill>
        <a:latin typeface="+mn-lt"/>
        <a:ea typeface="+mn-ea"/>
        <a:cs typeface="+mn-cs"/>
      </a:defRPr>
    </a:lvl3pPr>
    <a:lvl4pPr marL="1547495" algn="l" defTabSz="1031240" rtl="0" eaLnBrk="1" latinLnBrk="0" hangingPunct="1">
      <a:defRPr sz="1400" kern="1200">
        <a:solidFill>
          <a:schemeClr val="tx1"/>
        </a:solidFill>
        <a:latin typeface="+mn-lt"/>
        <a:ea typeface="+mn-ea"/>
        <a:cs typeface="+mn-cs"/>
      </a:defRPr>
    </a:lvl4pPr>
    <a:lvl5pPr marL="2063115" algn="l" defTabSz="1031240" rtl="0" eaLnBrk="1" latinLnBrk="0" hangingPunct="1">
      <a:defRPr sz="1400" kern="1200">
        <a:solidFill>
          <a:schemeClr val="tx1"/>
        </a:solidFill>
        <a:latin typeface="+mn-lt"/>
        <a:ea typeface="+mn-ea"/>
        <a:cs typeface="+mn-cs"/>
      </a:defRPr>
    </a:lvl5pPr>
    <a:lvl6pPr marL="2579370" algn="l" defTabSz="1031240" rtl="0" eaLnBrk="1" latinLnBrk="0" hangingPunct="1">
      <a:defRPr sz="1400" kern="1200">
        <a:solidFill>
          <a:schemeClr val="tx1"/>
        </a:solidFill>
        <a:latin typeface="+mn-lt"/>
        <a:ea typeface="+mn-ea"/>
        <a:cs typeface="+mn-cs"/>
      </a:defRPr>
    </a:lvl6pPr>
    <a:lvl7pPr marL="3094990" algn="l" defTabSz="1031240" rtl="0" eaLnBrk="1" latinLnBrk="0" hangingPunct="1">
      <a:defRPr sz="1400" kern="1200">
        <a:solidFill>
          <a:schemeClr val="tx1"/>
        </a:solidFill>
        <a:latin typeface="+mn-lt"/>
        <a:ea typeface="+mn-ea"/>
        <a:cs typeface="+mn-cs"/>
      </a:defRPr>
    </a:lvl7pPr>
    <a:lvl8pPr marL="3610610" algn="l" defTabSz="1031240" rtl="0" eaLnBrk="1" latinLnBrk="0" hangingPunct="1">
      <a:defRPr sz="1400" kern="1200">
        <a:solidFill>
          <a:schemeClr val="tx1"/>
        </a:solidFill>
        <a:latin typeface="+mn-lt"/>
        <a:ea typeface="+mn-ea"/>
        <a:cs typeface="+mn-cs"/>
      </a:defRPr>
    </a:lvl8pPr>
    <a:lvl9pPr marL="4126230" algn="l" defTabSz="1031240" rtl="0" eaLnBrk="1" latinLnBrk="0" hangingPunct="1">
      <a:defRPr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Free Blank With Footer">
    <p:spTree>
      <p:nvGrpSpPr>
        <p:cNvPr id="1" name=""/>
        <p:cNvGrpSpPr/>
        <p:nvPr/>
      </p:nvGrpSpPr>
      <p:grpSpPr>
        <a:xfrm>
          <a:off x="0" y="0"/>
          <a:ext cx="0" cy="0"/>
          <a:chOff x="0" y="0"/>
          <a:chExt cx="0" cy="0"/>
        </a:xfrm>
      </p:grpSpPr>
      <p:sp>
        <p:nvSpPr>
          <p:cNvPr id="2" name="等腰三角形 1"/>
          <p:cNvSpPr/>
          <p:nvPr userDrawn="1"/>
        </p:nvSpPr>
        <p:spPr>
          <a:xfrm rot="20305759">
            <a:off x="100808" y="18638"/>
            <a:ext cx="630119" cy="543206"/>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hemeOverride" Target="../theme/themeOverride5.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hemeOverride" Target="../theme/themeOverride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19907" r="19908"/>
          <a:stretch>
            <a:fillRect/>
          </a:stretch>
        </p:blipFill>
        <p:spPr>
          <a:xfrm>
            <a:off x="0" y="-1"/>
            <a:ext cx="9144000" cy="5143502"/>
          </a:xfrm>
          <a:prstGeom prst="rect">
            <a:avLst/>
          </a:prstGeom>
        </p:spPr>
      </p:pic>
      <p:sp>
        <p:nvSpPr>
          <p:cNvPr id="4" name="文本框 3"/>
          <p:cNvSpPr txBox="1"/>
          <p:nvPr/>
        </p:nvSpPr>
        <p:spPr>
          <a:xfrm>
            <a:off x="523481" y="785933"/>
            <a:ext cx="8016938" cy="4154984"/>
          </a:xfrm>
          <a:prstGeom prst="rect">
            <a:avLst/>
          </a:prstGeom>
          <a:noFill/>
        </p:spPr>
        <p:txBody>
          <a:bodyPr wrap="none" rtlCol="0">
            <a:spAutoFit/>
          </a:bodyPr>
          <a:lstStyle/>
          <a:p>
            <a:pPr algn="ctr"/>
            <a:r>
              <a:rPr lang="en-US" altLang="zh-CN" sz="6600" b="1" dirty="0" smtClean="0">
                <a:ln w="18415" cmpd="sng">
                  <a:noFill/>
                  <a:prstDash val="solid"/>
                </a:ln>
                <a:solidFill>
                  <a:schemeClr val="accent5"/>
                </a:solidFill>
                <a:effectLst>
                  <a:outerShdw blurRad="63500" dir="3600000" algn="tl" rotWithShape="0">
                    <a:srgbClr val="000000">
                      <a:alpha val="70000"/>
                    </a:srgbClr>
                  </a:outerShdw>
                </a:effectLst>
              </a:rPr>
              <a:t>2016</a:t>
            </a:r>
            <a:r>
              <a:rPr lang="zh-CN" altLang="zh-CN" sz="6600" b="1" dirty="0">
                <a:ln w="18415" cmpd="sng">
                  <a:noFill/>
                  <a:prstDash val="solid"/>
                </a:ln>
                <a:solidFill>
                  <a:schemeClr val="accent5"/>
                </a:solidFill>
                <a:effectLst>
                  <a:outerShdw blurRad="63500" dir="3600000" algn="tl" rotWithShape="0">
                    <a:srgbClr val="000000">
                      <a:alpha val="70000"/>
                    </a:srgbClr>
                  </a:outerShdw>
                </a:effectLst>
              </a:rPr>
              <a:t>年</a:t>
            </a:r>
            <a:r>
              <a:rPr lang="zh-CN" altLang="zh-CN" sz="6600" b="1" dirty="0" smtClean="0">
                <a:ln w="18415" cmpd="sng">
                  <a:noFill/>
                  <a:prstDash val="solid"/>
                </a:ln>
                <a:solidFill>
                  <a:schemeClr val="accent5"/>
                </a:solidFill>
                <a:effectLst>
                  <a:outerShdw blurRad="63500" dir="3600000" algn="tl" rotWithShape="0">
                    <a:srgbClr val="000000">
                      <a:alpha val="70000"/>
                    </a:srgbClr>
                  </a:outerShdw>
                </a:effectLst>
              </a:rPr>
              <a:t>北京理工大学</a:t>
            </a:r>
            <a:endParaRPr lang="en-US" altLang="zh-CN" sz="6600" b="1" dirty="0" smtClean="0">
              <a:ln w="18415" cmpd="sng">
                <a:noFill/>
                <a:prstDash val="solid"/>
              </a:ln>
              <a:solidFill>
                <a:schemeClr val="accent5"/>
              </a:solidFill>
              <a:effectLst>
                <a:outerShdw blurRad="63500" dir="3600000" algn="tl" rotWithShape="0">
                  <a:srgbClr val="000000">
                    <a:alpha val="70000"/>
                  </a:srgbClr>
                </a:outerShdw>
              </a:effectLst>
            </a:endParaRPr>
          </a:p>
          <a:p>
            <a:pPr algn="ctr"/>
            <a:r>
              <a:rPr lang="zh-CN" altLang="zh-CN" sz="6600" b="1" dirty="0" smtClean="0">
                <a:ln w="18415" cmpd="sng">
                  <a:noFill/>
                  <a:prstDash val="solid"/>
                </a:ln>
                <a:solidFill>
                  <a:schemeClr val="accent5"/>
                </a:solidFill>
                <a:effectLst>
                  <a:outerShdw blurRad="63500" dir="3600000" algn="tl" rotWithShape="0">
                    <a:srgbClr val="000000">
                      <a:alpha val="70000"/>
                    </a:srgbClr>
                  </a:outerShdw>
                </a:effectLst>
              </a:rPr>
              <a:t>暑期社会实践</a:t>
            </a:r>
            <a:r>
              <a:rPr lang="zh-CN" altLang="en-US" sz="6600" b="1" dirty="0">
                <a:ln w="18415" cmpd="sng">
                  <a:noFill/>
                  <a:prstDash val="solid"/>
                </a:ln>
                <a:solidFill>
                  <a:schemeClr val="accent5"/>
                </a:solidFill>
                <a:effectLst>
                  <a:outerShdw blurRad="63500" dir="3600000" algn="tl" rotWithShape="0">
                    <a:srgbClr val="000000">
                      <a:alpha val="70000"/>
                    </a:srgbClr>
                  </a:outerShdw>
                </a:effectLst>
              </a:rPr>
              <a:t>动员</a:t>
            </a:r>
            <a:r>
              <a:rPr lang="zh-CN" altLang="en-US" sz="6600" b="1" dirty="0" smtClean="0">
                <a:ln w="18415" cmpd="sng">
                  <a:noFill/>
                  <a:prstDash val="solid"/>
                </a:ln>
                <a:solidFill>
                  <a:schemeClr val="accent5"/>
                </a:solidFill>
                <a:effectLst>
                  <a:outerShdw blurRad="63500" dir="3600000" algn="tl" rotWithShape="0">
                    <a:srgbClr val="000000">
                      <a:alpha val="70000"/>
                    </a:srgbClr>
                  </a:outerShdw>
                </a:effectLst>
              </a:rPr>
              <a:t>会</a:t>
            </a:r>
            <a:endParaRPr lang="en-US" altLang="zh-CN" sz="6600" b="1" dirty="0" smtClean="0">
              <a:ln w="18415" cmpd="sng">
                <a:noFill/>
                <a:prstDash val="solid"/>
              </a:ln>
              <a:solidFill>
                <a:schemeClr val="accent5"/>
              </a:solidFill>
              <a:effectLst>
                <a:outerShdw blurRad="63500" dir="3600000" algn="tl" rotWithShape="0">
                  <a:srgbClr val="000000">
                    <a:alpha val="70000"/>
                  </a:srgbClr>
                </a:outerShdw>
              </a:effectLst>
            </a:endParaRPr>
          </a:p>
          <a:p>
            <a:pPr algn="ctr"/>
            <a:endParaRPr lang="en-US" altLang="zh-CN" sz="3600" b="1" dirty="0" smtClean="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endParaRPr>
          </a:p>
          <a:p>
            <a:pPr algn="ctr"/>
            <a:endParaRPr lang="en-US" altLang="zh-CN" sz="3600" b="1" dirty="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endParaRPr>
          </a:p>
          <a:p>
            <a:pPr algn="ctr">
              <a:lnSpc>
                <a:spcPct val="150000"/>
              </a:lnSpc>
            </a:pPr>
            <a:r>
              <a:rPr lang="zh-CN" altLang="en-US" b="1" dirty="0" smtClean="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rPr>
              <a:t>设计与艺术学院</a:t>
            </a:r>
            <a:endParaRPr lang="en-US" altLang="zh-CN" b="1" dirty="0" smtClean="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endParaRPr>
          </a:p>
          <a:p>
            <a:pPr algn="ctr">
              <a:lnSpc>
                <a:spcPct val="150000"/>
              </a:lnSpc>
            </a:pPr>
            <a:r>
              <a:rPr lang="en-US" altLang="zh-CN" b="1" dirty="0" smtClean="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rPr>
              <a:t>2016.5.23</a:t>
            </a:r>
            <a:endParaRPr lang="zh-CN" altLang="en-US" b="1" dirty="0">
              <a:ln w="18415" cmpd="sng">
                <a:noFill/>
                <a:prstDash val="solid"/>
              </a:ln>
              <a:solidFill>
                <a:schemeClr val="accent5"/>
              </a:solidFill>
              <a:effectLst>
                <a:outerShdw blurRad="63500" dir="3600000" algn="tl" rotWithShape="0">
                  <a:srgbClr val="000000">
                    <a:alpha val="70000"/>
                  </a:srgbClr>
                </a:outerShdw>
              </a:effectLst>
              <a:latin typeface="Arial" pitchFamily="34" charset="0"/>
              <a:ea typeface="微软雅黑" pitchFamily="34" charset="-122"/>
              <a:cs typeface="+mn-ea"/>
              <a:sym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专题行动</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3" name="组 2"/>
          <p:cNvGrpSpPr/>
          <p:nvPr/>
        </p:nvGrpSpPr>
        <p:grpSpPr>
          <a:xfrm>
            <a:off x="816522" y="1491250"/>
            <a:ext cx="6923863" cy="1967538"/>
            <a:chOff x="816522" y="1491250"/>
            <a:chExt cx="6923863" cy="1967538"/>
          </a:xfrm>
        </p:grpSpPr>
        <p:grpSp>
          <p:nvGrpSpPr>
            <p:cNvPr id="278" name="Group 277"/>
            <p:cNvGrpSpPr/>
            <p:nvPr/>
          </p:nvGrpSpPr>
          <p:grpSpPr>
            <a:xfrm>
              <a:off x="1212670" y="1545543"/>
              <a:ext cx="6527715" cy="1482524"/>
              <a:chOff x="1270277" y="2114430"/>
              <a:chExt cx="6527715" cy="1482524"/>
            </a:xfrm>
          </p:grpSpPr>
          <p:sp>
            <p:nvSpPr>
              <p:cNvPr id="279" name="Text Placeholder 3"/>
              <p:cNvSpPr txBox="1"/>
              <p:nvPr/>
            </p:nvSpPr>
            <p:spPr>
              <a:xfrm>
                <a:off x="1270277" y="2114430"/>
                <a:ext cx="1795363"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2"/>
                    </a:solidFill>
                    <a:effectLst/>
                    <a:uLnTx/>
                    <a:uFillTx/>
                    <a:latin typeface="Arial" pitchFamily="34" charset="0"/>
                    <a:ea typeface="微软雅黑" pitchFamily="34" charset="-122"/>
                    <a:sym typeface="Arial" pitchFamily="34" charset="0"/>
                  </a:rPr>
                  <a:t>聚焦农村精准扶贫行动</a:t>
                </a:r>
                <a:endParaRPr kumimoji="0" lang="en-US" b="1" i="0" u="none" strike="noStrike" kern="1200" cap="none" spc="0" normalizeH="0" baseline="0" noProof="0" dirty="0">
                  <a:ln>
                    <a:noFill/>
                  </a:ln>
                  <a:solidFill>
                    <a:schemeClr val="accent2"/>
                  </a:solidFill>
                  <a:effectLst/>
                  <a:uLnTx/>
                  <a:uFillTx/>
                  <a:latin typeface="Arial" pitchFamily="34" charset="0"/>
                  <a:ea typeface="微软雅黑" pitchFamily="34" charset="-122"/>
                  <a:sym typeface="Arial" pitchFamily="34" charset="0"/>
                </a:endParaRPr>
              </a:p>
            </p:txBody>
          </p:sp>
          <p:sp>
            <p:nvSpPr>
              <p:cNvPr id="280" name="Text Placeholder 3"/>
              <p:cNvSpPr txBox="1"/>
              <p:nvPr/>
            </p:nvSpPr>
            <p:spPr>
              <a:xfrm>
                <a:off x="1270277" y="2467414"/>
                <a:ext cx="6527715" cy="112954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lnSpc>
                    <a:spcPct val="150000"/>
                  </a:lnSpc>
                  <a:spcBef>
                    <a:spcPct val="20000"/>
                  </a:spcBef>
                  <a:defRPr/>
                </a:pPr>
                <a:r>
                  <a:rPr lang="zh-CN" altLang="zh-CN" sz="1200" dirty="0"/>
                  <a:t>以我校定点扶贫的山西省方山县为主，延伸至其他贫困地区，开设暑期学校，结合专业特色为当地学生讲授科普课程</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开展广泛</a:t>
                </a:r>
                <a:r>
                  <a:rPr lang="zh-CN" altLang="zh-CN" sz="1200" dirty="0"/>
                  <a:t>深入的社会调查，涵盖农村教育、农作物分析与增收渠道、农村医疗、农村电商平台建设、旅游资源开发、文化创意产业发展等。 </a:t>
                </a:r>
                <a:endParaRPr lang="en-US" sz="1200" dirty="0">
                  <a:solidFill>
                    <a:schemeClr val="tx1">
                      <a:lumMod val="50000"/>
                      <a:lumOff val="50000"/>
                    </a:schemeClr>
                  </a:solidFill>
                  <a:latin typeface="Arial" pitchFamily="34" charset="0"/>
                  <a:ea typeface="微软雅黑" pitchFamily="34" charset="-122"/>
                  <a:sym typeface="Arial" pitchFamily="34" charset="0"/>
                </a:endParaRPr>
              </a:p>
            </p:txBody>
          </p:sp>
        </p:grpSp>
        <p:sp>
          <p:nvSpPr>
            <p:cNvPr id="288" name="Freeform 45"/>
            <p:cNvSpPr>
              <a:spLocks noEditPoints="1"/>
            </p:cNvSpPr>
            <p:nvPr/>
          </p:nvSpPr>
          <p:spPr bwMode="auto">
            <a:xfrm>
              <a:off x="816522" y="1491250"/>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2"/>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nvGrpSpPr>
            <p:cNvPr id="2" name="组 1"/>
            <p:cNvGrpSpPr/>
            <p:nvPr/>
          </p:nvGrpSpPr>
          <p:grpSpPr>
            <a:xfrm>
              <a:off x="816522" y="3147820"/>
              <a:ext cx="3709505" cy="310968"/>
              <a:chOff x="816522" y="3147820"/>
              <a:chExt cx="3709505" cy="310968"/>
            </a:xfrm>
          </p:grpSpPr>
          <p:sp>
            <p:nvSpPr>
              <p:cNvPr id="19" name="Freeform 45"/>
              <p:cNvSpPr>
                <a:spLocks noEditPoints="1"/>
              </p:cNvSpPr>
              <p:nvPr/>
            </p:nvSpPr>
            <p:spPr bwMode="auto">
              <a:xfrm>
                <a:off x="816522" y="3147820"/>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2"/>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0" name="Text Placeholder 3"/>
              <p:cNvSpPr txBox="1"/>
              <p:nvPr/>
            </p:nvSpPr>
            <p:spPr>
              <a:xfrm>
                <a:off x="1230253" y="3179447"/>
                <a:ext cx="3295774"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chemeClr val="accent2"/>
                    </a:solidFill>
                    <a:effectLst/>
                    <a:uLnTx/>
                    <a:uFillTx/>
                    <a:latin typeface="Arial" pitchFamily="34" charset="0"/>
                    <a:ea typeface="微软雅黑" pitchFamily="34" charset="-122"/>
                    <a:sym typeface="Arial" pitchFamily="34" charset="0"/>
                  </a:rPr>
                  <a:t>建议形式：</a:t>
                </a:r>
                <a:r>
                  <a:rPr lang="zh-CN" altLang="zh-CN" dirty="0"/>
                  <a:t>志愿公益、科教服务、社会调查 </a:t>
                </a:r>
                <a:endParaRPr kumimoji="0" lang="en-US" b="1" i="0" u="none" strike="noStrike" kern="1200" cap="none" spc="0" normalizeH="0" baseline="0" noProof="0" dirty="0">
                  <a:ln>
                    <a:noFill/>
                  </a:ln>
                  <a:solidFill>
                    <a:schemeClr val="accent2"/>
                  </a:solidFill>
                  <a:effectLst/>
                  <a:uLnTx/>
                  <a:uFillTx/>
                  <a:latin typeface="Arial" pitchFamily="34" charset="0"/>
                  <a:ea typeface="微软雅黑" pitchFamily="34" charset="-122"/>
                  <a:sym typeface="Arial" pitchFamily="34" charset="0"/>
                </a:endParaRPr>
              </a:p>
            </p:txBody>
          </p:sp>
        </p:grpSp>
      </p:grpSp>
    </p:spTree>
    <p:extLst>
      <p:ext uri="{BB962C8B-B14F-4D97-AF65-F5344CB8AC3E}">
        <p14:creationId xmlns:p14="http://schemas.microsoft.com/office/powerpoint/2010/main" val="846729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“聚焦农村精准扶贫行动”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78654" y="734935"/>
            <a:ext cx="9065345" cy="3323987"/>
          </a:xfrm>
          <a:prstGeom prst="rect">
            <a:avLst/>
          </a:prstGeom>
          <a:noFill/>
        </p:spPr>
        <p:txBody>
          <a:bodyPr wrap="square" rtlCol="0">
            <a:spAutoFit/>
          </a:bodyPr>
          <a:lstStyle/>
          <a:p>
            <a:r>
              <a:rPr lang="en-US" altLang="zh-CN" sz="1400" b="1" dirty="0" smtClean="0">
                <a:solidFill>
                  <a:srgbClr val="5F97E4"/>
                </a:solidFill>
              </a:rPr>
              <a:t>1</a:t>
            </a:r>
            <a:r>
              <a:rPr lang="zh-CN" altLang="zh-CN" sz="1400" b="1" dirty="0">
                <a:solidFill>
                  <a:srgbClr val="5F97E4"/>
                </a:solidFill>
              </a:rPr>
              <a:t>、知识乡村：</a:t>
            </a:r>
            <a:r>
              <a:rPr lang="zh-CN" altLang="zh-CN" sz="1400" dirty="0"/>
              <a:t>优先支持当地教育事业发展，建设暑期学校，为学龄儿童提供课外教育资源，利用暑期学校为当地学生讲授知识，开展科普宣讲、科技创新、趣味实验、人文知识、体育竞赛等多种课外活动。帮助争取当地政府倾斜支持，引导社会各界捐资，多渠道筹集贫困生资助资金，积极推动社会力量开展“一对一”帮扶贫困学生，减少因学返贫现象。同时对村里中老年村民进行普通话教学，推广普及普通话。</a:t>
            </a:r>
          </a:p>
          <a:p>
            <a:r>
              <a:rPr lang="en-US" altLang="zh-CN" sz="1400" b="1" dirty="0">
                <a:solidFill>
                  <a:srgbClr val="5F97E4"/>
                </a:solidFill>
              </a:rPr>
              <a:t>2</a:t>
            </a:r>
            <a:r>
              <a:rPr lang="zh-CN" altLang="zh-CN" sz="1400" b="1" dirty="0">
                <a:solidFill>
                  <a:srgbClr val="5F97E4"/>
                </a:solidFill>
              </a:rPr>
              <a:t>、美丽乡村：</a:t>
            </a:r>
            <a:r>
              <a:rPr lang="zh-CN" altLang="zh-CN" sz="1400" dirty="0"/>
              <a:t>因地制宜帮助当地发展特色产业，规划建设现代化蔬菜大棚，坚持宜农则农、宜游则游、宜商则商，通过调研分析，培养当地特色优势产业，培育主导产品，孵化优势项目，提高特色产业开发效益。利用所学所长，为扶贫地方设计、实施村庄文化景观，加快农村危房改造，美化乡村面貌。</a:t>
            </a:r>
          </a:p>
          <a:p>
            <a:r>
              <a:rPr lang="en-US" altLang="zh-CN" sz="1400" b="1" dirty="0">
                <a:solidFill>
                  <a:srgbClr val="5F97E4"/>
                </a:solidFill>
              </a:rPr>
              <a:t>3</a:t>
            </a:r>
            <a:r>
              <a:rPr lang="zh-CN" altLang="zh-CN" sz="1400" b="1" dirty="0">
                <a:solidFill>
                  <a:srgbClr val="5F97E4"/>
                </a:solidFill>
              </a:rPr>
              <a:t>、便利乡村：</a:t>
            </a:r>
            <a:r>
              <a:rPr lang="zh-CN" altLang="zh-CN" sz="1400" dirty="0"/>
              <a:t>从实际出发，结合设计专业知识，改良当地群众生产生活所需的工具设施，改善工作环境，提高工作效率，提供生活便利。同时帮助搭建电子商务平台，加强网络宣传农产品力度，以提供信息、技术、服务等方式，有针对性地引导和帮助贫困户发展产业。</a:t>
            </a:r>
          </a:p>
          <a:p>
            <a:r>
              <a:rPr lang="en-US" altLang="zh-CN" sz="1400" b="1" dirty="0">
                <a:solidFill>
                  <a:srgbClr val="5F97E4"/>
                </a:solidFill>
              </a:rPr>
              <a:t>4</a:t>
            </a:r>
            <a:r>
              <a:rPr lang="zh-CN" altLang="zh-CN" sz="1400" b="1" dirty="0">
                <a:solidFill>
                  <a:srgbClr val="5F97E4"/>
                </a:solidFill>
              </a:rPr>
              <a:t>、关爱乡村：</a:t>
            </a:r>
            <a:r>
              <a:rPr lang="zh-CN" altLang="zh-CN" sz="1400" dirty="0"/>
              <a:t>特别关注当地的孤寡老人和留守儿童等困难群体，关心他们的情感需求，有针对性地开展“献爱心”志愿服务活动。为困难群体提供力所能及的帮助，向他们捐赠生活必需品和学习用品，积极对接社会公益医疗资源，为困难群体提供健康咨询、进行免费体检等。</a:t>
            </a:r>
          </a:p>
          <a:p>
            <a:r>
              <a:rPr lang="en-US" altLang="zh-CN" sz="1400" b="1" dirty="0">
                <a:solidFill>
                  <a:srgbClr val="5F97E4"/>
                </a:solidFill>
              </a:rPr>
              <a:t>5</a:t>
            </a:r>
            <a:r>
              <a:rPr lang="zh-CN" altLang="zh-CN" sz="1400" b="1" dirty="0">
                <a:solidFill>
                  <a:srgbClr val="5F97E4"/>
                </a:solidFill>
              </a:rPr>
              <a:t>、生态乡村：</a:t>
            </a:r>
            <a:r>
              <a:rPr lang="zh-CN" altLang="zh-CN" sz="1400" dirty="0"/>
              <a:t>围绕乡村的水质、土壤等自然环境进行考察，结合当地自然环境特征开展典型植物的研究，开展环保意识调查，并针对中小学生等进行环境保护宣传。 </a:t>
            </a:r>
            <a:endParaRPr lang="en-US" sz="105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919209944"/>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“聚焦农村精准扶贫行动”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51" name="TextBox 34"/>
          <p:cNvSpPr txBox="1"/>
          <p:nvPr/>
        </p:nvSpPr>
        <p:spPr>
          <a:xfrm>
            <a:off x="251475" y="785933"/>
            <a:ext cx="8698657" cy="3370153"/>
          </a:xfrm>
          <a:prstGeom prst="rect">
            <a:avLst/>
          </a:prstGeom>
          <a:noFill/>
        </p:spPr>
        <p:txBody>
          <a:bodyPr wrap="square" rtlCol="0">
            <a:spAutoFit/>
          </a:bodyPr>
          <a:lstStyle/>
          <a:p>
            <a:pPr>
              <a:lnSpc>
                <a:spcPct val="150000"/>
              </a:lnSpc>
            </a:pPr>
            <a:r>
              <a:rPr lang="zh-CN" altLang="zh-CN" sz="1600" b="1" dirty="0" smtClean="0">
                <a:solidFill>
                  <a:srgbClr val="5F97E4"/>
                </a:solidFill>
              </a:rPr>
              <a:t>专题行动</a:t>
            </a:r>
            <a:r>
              <a:rPr lang="zh-CN" altLang="en-US" sz="1600" b="1" dirty="0" smtClean="0">
                <a:solidFill>
                  <a:srgbClr val="5F97E4"/>
                </a:solidFill>
              </a:rPr>
              <a:t>预期成果</a:t>
            </a:r>
            <a:endParaRPr lang="en-US" altLang="zh-CN" sz="1600" b="1" dirty="0" smtClean="0">
              <a:solidFill>
                <a:srgbClr val="5F97E4"/>
              </a:solidFill>
            </a:endParaRPr>
          </a:p>
          <a:p>
            <a:pPr>
              <a:lnSpc>
                <a:spcPct val="150000"/>
              </a:lnSpc>
            </a:pPr>
            <a:r>
              <a:rPr lang="en-US" altLang="zh-CN" sz="1400" dirty="0"/>
              <a:t>1</a:t>
            </a:r>
            <a:r>
              <a:rPr lang="zh-CN" altLang="zh-CN" sz="1400" dirty="0"/>
              <a:t>、完成学校教育扶贫相关任务，对贫困户实施“规划到户、措施到户、责任到人”精准帮扶，采取“一村一策、一户一法”等精准扶贫措施，为当地建成小康打下坚实基础，到</a:t>
            </a:r>
            <a:r>
              <a:rPr lang="en-US" altLang="zh-CN" sz="1400" dirty="0"/>
              <a:t>2020</a:t>
            </a:r>
            <a:r>
              <a:rPr lang="zh-CN" altLang="zh-CN" sz="1400" dirty="0"/>
              <a:t>年稳定实现贫困对象“两不愁、三保障”，即“不愁吃、不愁穿，保障其义务教育、基本医疗和住房”，基本消除绝对贫困现象。</a:t>
            </a:r>
          </a:p>
          <a:p>
            <a:pPr>
              <a:lnSpc>
                <a:spcPct val="150000"/>
              </a:lnSpc>
            </a:pPr>
            <a:r>
              <a:rPr lang="en-US" altLang="zh-CN" sz="1400" dirty="0"/>
              <a:t>2</a:t>
            </a:r>
            <a:r>
              <a:rPr lang="zh-CN" altLang="zh-CN" sz="1400" dirty="0"/>
              <a:t>、通过精准扶贫帮扶到户的实施，帮助当地群众掌握一至二门种养技术或手工加工技术，提高种养劳动技能。协助完成电子商务平台建设，帮助培养和发展有稳定收入的主业。</a:t>
            </a:r>
          </a:p>
          <a:p>
            <a:pPr>
              <a:lnSpc>
                <a:spcPct val="150000"/>
              </a:lnSpc>
            </a:pPr>
            <a:r>
              <a:rPr lang="en-US" altLang="zh-CN" sz="1400" dirty="0"/>
              <a:t>3</a:t>
            </a:r>
            <a:r>
              <a:rPr lang="zh-CN" altLang="zh-CN" sz="1400" dirty="0"/>
              <a:t>、建成暑期学校，保障学龄儿童接受一定课时的课外教育，同时培训中老年村民，推广普及普通话。</a:t>
            </a:r>
          </a:p>
          <a:p>
            <a:pPr>
              <a:lnSpc>
                <a:spcPct val="150000"/>
              </a:lnSpc>
            </a:pPr>
            <a:r>
              <a:rPr lang="en-US" altLang="zh-CN" sz="1400" dirty="0"/>
              <a:t>4</a:t>
            </a:r>
            <a:r>
              <a:rPr lang="zh-CN" altLang="zh-CN" sz="1400" dirty="0"/>
              <a:t>、完成“美丽乡村”文化景观设计等工作，彻底改造贫困户家庭危房，改善生活环境，提升农村风貌。</a:t>
            </a:r>
          </a:p>
          <a:p>
            <a:pPr>
              <a:lnSpc>
                <a:spcPct val="150000"/>
              </a:lnSpc>
            </a:pPr>
            <a:r>
              <a:rPr lang="en-US" altLang="zh-CN" sz="1400" dirty="0"/>
              <a:t>5</a:t>
            </a:r>
            <a:r>
              <a:rPr lang="zh-CN" altLang="zh-CN" sz="1400" dirty="0"/>
              <a:t>、展示村容村貌，举办主题摄影展。</a:t>
            </a:r>
          </a:p>
          <a:p>
            <a:pPr>
              <a:lnSpc>
                <a:spcPct val="150000"/>
              </a:lnSpc>
            </a:pPr>
            <a:r>
              <a:rPr lang="en-US" altLang="zh-CN" sz="1400" dirty="0"/>
              <a:t>6</a:t>
            </a:r>
            <a:r>
              <a:rPr lang="zh-CN" altLang="zh-CN" sz="1400" dirty="0"/>
              <a:t>、形成精准扶贫实事清单和系列调查研究报告，总结经验，查找不足，为日后扶贫工作打下夯实基础。 </a:t>
            </a:r>
            <a:endParaRPr lang="en-US" sz="105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538454096"/>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 calcmode="lin" valueType="num">
                                      <p:cBhvr additive="base">
                                        <p:cTn id="10" dur="500" fill="hold"/>
                                        <p:tgtEl>
                                          <p:spTgt spid="51"/>
                                        </p:tgtEl>
                                        <p:attrNameLst>
                                          <p:attrName>ppt_x</p:attrName>
                                        </p:attrNameLst>
                                      </p:cBhvr>
                                      <p:tavLst>
                                        <p:tav tm="0">
                                          <p:val>
                                            <p:strVal val="1+#ppt_w/2"/>
                                          </p:val>
                                        </p:tav>
                                        <p:tav tm="100000">
                                          <p:val>
                                            <p:strVal val="#ppt_x"/>
                                          </p:val>
                                        </p:tav>
                                      </p:tavLst>
                                    </p:anim>
                                    <p:anim calcmode="lin" valueType="num">
                                      <p:cBhvr additive="base">
                                        <p:cTn id="11"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专题行动</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3" name="组 2"/>
          <p:cNvGrpSpPr/>
          <p:nvPr/>
        </p:nvGrpSpPr>
        <p:grpSpPr>
          <a:xfrm>
            <a:off x="1188280" y="1169619"/>
            <a:ext cx="7269505" cy="2001134"/>
            <a:chOff x="1188280" y="1169619"/>
            <a:chExt cx="7269505" cy="2001134"/>
          </a:xfrm>
        </p:grpSpPr>
        <p:grpSp>
          <p:nvGrpSpPr>
            <p:cNvPr id="281" name="Group 280"/>
            <p:cNvGrpSpPr/>
            <p:nvPr/>
          </p:nvGrpSpPr>
          <p:grpSpPr>
            <a:xfrm>
              <a:off x="1584428" y="1189182"/>
              <a:ext cx="6873357" cy="1548239"/>
              <a:chOff x="1270277" y="3036142"/>
              <a:chExt cx="6873357" cy="1548239"/>
            </a:xfrm>
          </p:grpSpPr>
          <p:sp>
            <p:nvSpPr>
              <p:cNvPr id="282" name="Text Placeholder 3"/>
              <p:cNvSpPr txBox="1"/>
              <p:nvPr/>
            </p:nvSpPr>
            <p:spPr>
              <a:xfrm>
                <a:off x="1270277" y="3036142"/>
                <a:ext cx="1795363"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3"/>
                    </a:solidFill>
                    <a:effectLst/>
                    <a:uLnTx/>
                    <a:uFillTx/>
                    <a:latin typeface="Arial" pitchFamily="34" charset="0"/>
                    <a:ea typeface="微软雅黑" pitchFamily="34" charset="-122"/>
                    <a:sym typeface="Arial" pitchFamily="34" charset="0"/>
                  </a:rPr>
                  <a:t>立足国防军工百团行动</a:t>
                </a:r>
                <a:endParaRPr kumimoji="0" lang="en-US" b="1" i="0" u="none" strike="noStrike" kern="1200" cap="none" spc="0" normalizeH="0" baseline="0" noProof="0" dirty="0">
                  <a:ln>
                    <a:noFill/>
                  </a:ln>
                  <a:solidFill>
                    <a:schemeClr val="accent3"/>
                  </a:solidFill>
                  <a:effectLst/>
                  <a:uLnTx/>
                  <a:uFillTx/>
                  <a:latin typeface="Arial" pitchFamily="34" charset="0"/>
                  <a:ea typeface="微软雅黑" pitchFamily="34" charset="-122"/>
                  <a:sym typeface="Arial" pitchFamily="34" charset="0"/>
                </a:endParaRPr>
              </a:p>
            </p:txBody>
          </p:sp>
          <p:sp>
            <p:nvSpPr>
              <p:cNvPr id="283" name="Text Placeholder 3"/>
              <p:cNvSpPr txBox="1"/>
              <p:nvPr/>
            </p:nvSpPr>
            <p:spPr>
              <a:xfrm>
                <a:off x="1270277" y="3380975"/>
                <a:ext cx="6873357" cy="120340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lnSpc>
                    <a:spcPct val="150000"/>
                  </a:lnSpc>
                  <a:spcBef>
                    <a:spcPct val="20000"/>
                  </a:spcBef>
                  <a:defRPr/>
                </a:pPr>
                <a:r>
                  <a:rPr lang="zh-CN" altLang="zh-CN" sz="1200" dirty="0"/>
                  <a:t>响应国家战略，履行高校在新环境下人才培养的重要使命</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充分发挥学校特色开展军工类</a:t>
                </a:r>
                <a:r>
                  <a:rPr lang="zh-CN" altLang="zh-CN" sz="1200" dirty="0"/>
                  <a:t>社会实践，走访</a:t>
                </a:r>
                <a:r>
                  <a:rPr lang="en-US" altLang="zh-CN" sz="1200" dirty="0"/>
                  <a:t>100</a:t>
                </a:r>
                <a:r>
                  <a:rPr lang="zh-CN" altLang="zh-CN" sz="1200" dirty="0"/>
                  <a:t>家军工企业</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兼顾企业走访</a:t>
                </a:r>
                <a:r>
                  <a:rPr lang="zh-CN" altLang="zh-CN" sz="1200" dirty="0"/>
                  <a:t>、实习实践、科研交流等活动形式</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建设</a:t>
                </a:r>
                <a:r>
                  <a:rPr lang="zh-CN" altLang="zh-CN" sz="1200" dirty="0"/>
                  <a:t>立体化、长期化的军工类社会实践体系，进一步提高学校在行业内的影响力。 </a:t>
                </a:r>
                <a:endParaRPr lang="en-US" sz="1200" dirty="0">
                  <a:solidFill>
                    <a:schemeClr val="tx1">
                      <a:lumMod val="50000"/>
                      <a:lumOff val="50000"/>
                    </a:schemeClr>
                  </a:solidFill>
                  <a:latin typeface="Arial" pitchFamily="34" charset="0"/>
                  <a:ea typeface="微软雅黑" pitchFamily="34" charset="-122"/>
                  <a:sym typeface="Arial" pitchFamily="34" charset="0"/>
                </a:endParaRPr>
              </a:p>
            </p:txBody>
          </p:sp>
        </p:grpSp>
        <p:sp>
          <p:nvSpPr>
            <p:cNvPr id="289" name="Freeform 45"/>
            <p:cNvSpPr>
              <a:spLocks noEditPoints="1"/>
            </p:cNvSpPr>
            <p:nvPr/>
          </p:nvSpPr>
          <p:spPr bwMode="auto">
            <a:xfrm>
              <a:off x="1188280" y="1169619"/>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3"/>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nvGrpSpPr>
            <p:cNvPr id="2" name="组 1"/>
            <p:cNvGrpSpPr/>
            <p:nvPr/>
          </p:nvGrpSpPr>
          <p:grpSpPr>
            <a:xfrm>
              <a:off x="1188280" y="2859785"/>
              <a:ext cx="4754713" cy="310968"/>
              <a:chOff x="1188280" y="2859785"/>
              <a:chExt cx="4754713" cy="310968"/>
            </a:xfrm>
          </p:grpSpPr>
          <p:sp>
            <p:nvSpPr>
              <p:cNvPr id="19" name="Freeform 45"/>
              <p:cNvSpPr>
                <a:spLocks noEditPoints="1"/>
              </p:cNvSpPr>
              <p:nvPr/>
            </p:nvSpPr>
            <p:spPr bwMode="auto">
              <a:xfrm>
                <a:off x="1188280" y="2859785"/>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3"/>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0" name="Text Placeholder 3"/>
              <p:cNvSpPr txBox="1"/>
              <p:nvPr/>
            </p:nvSpPr>
            <p:spPr>
              <a:xfrm>
                <a:off x="1584428" y="2874769"/>
                <a:ext cx="4358565"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chemeClr val="accent3"/>
                    </a:solidFill>
                    <a:effectLst/>
                    <a:uLnTx/>
                    <a:uFillTx/>
                    <a:latin typeface="Arial" pitchFamily="34" charset="0"/>
                    <a:ea typeface="微软雅黑" pitchFamily="34" charset="-122"/>
                    <a:sym typeface="Arial" pitchFamily="34" charset="0"/>
                  </a:rPr>
                  <a:t>建议形式：</a:t>
                </a:r>
                <a:r>
                  <a:rPr lang="zh-CN" altLang="zh-CN" b="1" dirty="0"/>
                  <a:t>体验观察、社会调查、科教服务、人物访谈 </a:t>
                </a:r>
                <a:endParaRPr kumimoji="0" lang="en-US" b="1" i="0" u="none" strike="noStrike" kern="1200" cap="none" spc="0" normalizeH="0" baseline="0" noProof="0" dirty="0">
                  <a:ln>
                    <a:noFill/>
                  </a:ln>
                  <a:solidFill>
                    <a:schemeClr val="accent3"/>
                  </a:solidFill>
                  <a:effectLst/>
                  <a:uLnTx/>
                  <a:uFillTx/>
                  <a:latin typeface="Arial" pitchFamily="34" charset="0"/>
                  <a:ea typeface="微软雅黑" pitchFamily="34" charset="-122"/>
                  <a:sym typeface="Arial" pitchFamily="34" charset="0"/>
                </a:endParaRPr>
              </a:p>
            </p:txBody>
          </p:sp>
        </p:grpSp>
      </p:grpSp>
    </p:spTree>
    <p:extLst>
      <p:ext uri="{BB962C8B-B14F-4D97-AF65-F5344CB8AC3E}">
        <p14:creationId xmlns:p14="http://schemas.microsoft.com/office/powerpoint/2010/main" val="846729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“立足国防军工百团行动”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366689" y="734935"/>
            <a:ext cx="8468229" cy="3739485"/>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内容</a:t>
            </a:r>
            <a:endParaRPr lang="en-US" altLang="zh-CN" sz="1400" b="1" dirty="0" smtClean="0">
              <a:solidFill>
                <a:srgbClr val="5F97E4"/>
              </a:solidFill>
            </a:endParaRPr>
          </a:p>
          <a:p>
            <a:pPr>
              <a:lnSpc>
                <a:spcPct val="150000"/>
              </a:lnSpc>
            </a:pPr>
            <a:r>
              <a:rPr lang="en-US" altLang="zh-CN" sz="1200" b="1" dirty="0">
                <a:solidFill>
                  <a:srgbClr val="5F97E4"/>
                </a:solidFill>
              </a:rPr>
              <a:t>1</a:t>
            </a:r>
            <a:r>
              <a:rPr lang="zh-CN" altLang="zh-CN" sz="1200" b="1" dirty="0">
                <a:solidFill>
                  <a:srgbClr val="5F97E4"/>
                </a:solidFill>
              </a:rPr>
              <a:t>、军工就业实践团</a:t>
            </a:r>
          </a:p>
          <a:p>
            <a:pPr>
              <a:lnSpc>
                <a:spcPct val="150000"/>
              </a:lnSpc>
            </a:pPr>
            <a:r>
              <a:rPr lang="en-US" altLang="zh-CN" sz="1200" dirty="0"/>
              <a:t>1.1</a:t>
            </a:r>
            <a:r>
              <a:rPr lang="zh-CN" altLang="zh-CN" sz="1200" dirty="0"/>
              <a:t>行业用人发展调研实践团</a:t>
            </a:r>
          </a:p>
          <a:p>
            <a:pPr>
              <a:lnSpc>
                <a:spcPct val="150000"/>
              </a:lnSpc>
            </a:pPr>
            <a:r>
              <a:rPr lang="zh-CN" altLang="zh-CN" sz="1200" dirty="0"/>
              <a:t>具体走访航空航天相关企业，调研就业生工作与专业匹配度；具体走访兵器集团相关企业，调研就业生工作与专业匹配度；开展军工企业的毕业生满意度调研；</a:t>
            </a:r>
          </a:p>
          <a:p>
            <a:pPr>
              <a:lnSpc>
                <a:spcPct val="150000"/>
              </a:lnSpc>
            </a:pPr>
            <a:r>
              <a:rPr lang="en-US" altLang="zh-CN" sz="1200" dirty="0"/>
              <a:t>1.2</a:t>
            </a:r>
            <a:r>
              <a:rPr lang="zh-CN" altLang="zh-CN" sz="1200" dirty="0"/>
              <a:t>毕业生在企业发展现状调研实践团</a:t>
            </a:r>
          </a:p>
          <a:p>
            <a:pPr>
              <a:lnSpc>
                <a:spcPct val="150000"/>
              </a:lnSpc>
            </a:pPr>
            <a:r>
              <a:rPr lang="zh-CN" altLang="zh-CN" sz="1200" dirty="0"/>
              <a:t>具体走访相关军工类企业，调研本科、研究生、博士生三类毕业生就业企业发展情况、工资情况、职位变更情况、心态情况、单位提供深造情况、单位再培养模式情况、生存现状等因素；</a:t>
            </a:r>
          </a:p>
          <a:p>
            <a:pPr>
              <a:lnSpc>
                <a:spcPct val="150000"/>
              </a:lnSpc>
            </a:pPr>
            <a:r>
              <a:rPr lang="en-US" altLang="zh-CN" sz="1200" dirty="0"/>
              <a:t>1.3</a:t>
            </a:r>
            <a:r>
              <a:rPr lang="zh-CN" altLang="zh-CN" sz="1200" dirty="0"/>
              <a:t>企业人力资源培训与学校人才培养差异调研实践团</a:t>
            </a:r>
          </a:p>
          <a:p>
            <a:pPr>
              <a:lnSpc>
                <a:spcPct val="150000"/>
              </a:lnSpc>
            </a:pPr>
            <a:r>
              <a:rPr lang="zh-CN" altLang="zh-CN" sz="1200" dirty="0"/>
              <a:t>具体走访相关军工类企业，与企业交流具体人才培养办法、培养模式；具体走访工科类学校不同学科的培养方案，调研学校人才培养模式；具体分析校企双方人才培养差异，量化各类综合素质指标，实现校企双方的个性化人才培养</a:t>
            </a:r>
            <a:r>
              <a:rPr lang="zh-CN" altLang="zh-CN" sz="1200" dirty="0" smtClean="0"/>
              <a:t>；</a:t>
            </a:r>
            <a:endParaRPr lang="en-US" altLang="zh-CN" sz="1200" dirty="0" smtClean="0"/>
          </a:p>
          <a:p>
            <a:pPr>
              <a:lnSpc>
                <a:spcPct val="150000"/>
              </a:lnSpc>
            </a:pPr>
            <a:r>
              <a:rPr lang="en-US" altLang="zh-CN" sz="1200" b="1" dirty="0">
                <a:solidFill>
                  <a:srgbClr val="5F97E4"/>
                </a:solidFill>
              </a:rPr>
              <a:t>2</a:t>
            </a:r>
            <a:r>
              <a:rPr lang="zh-CN" altLang="zh-CN" sz="1200" b="1" dirty="0">
                <a:solidFill>
                  <a:srgbClr val="5F97E4"/>
                </a:solidFill>
              </a:rPr>
              <a:t>、我的“国防梦”，我的“军工情”——优秀校友走访实践团</a:t>
            </a:r>
          </a:p>
          <a:p>
            <a:pPr>
              <a:lnSpc>
                <a:spcPct val="150000"/>
              </a:lnSpc>
            </a:pPr>
            <a:r>
              <a:rPr lang="zh-CN" altLang="zh-CN" sz="1200" dirty="0"/>
              <a:t>具体走访相关军工校友，广泛记录校友经历，制作访谈录、视频、录音等素材，收集军工校友名册； </a:t>
            </a:r>
            <a:r>
              <a:rPr lang="zh-CN" altLang="zh-CN" sz="1200" dirty="0" smtClean="0"/>
              <a:t>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109739331"/>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“立足国防军工百团行动”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424297" y="734935"/>
            <a:ext cx="7488910" cy="3693319"/>
          </a:xfrm>
          <a:prstGeom prst="rect">
            <a:avLst/>
          </a:prstGeom>
          <a:noFill/>
        </p:spPr>
        <p:txBody>
          <a:bodyPr wrap="square" rtlCol="0">
            <a:spAutoFit/>
          </a:bodyPr>
          <a:lstStyle/>
          <a:p>
            <a:pPr>
              <a:lnSpc>
                <a:spcPct val="150000"/>
              </a:lnSpc>
            </a:pPr>
            <a:r>
              <a:rPr lang="en-US" altLang="zh-CN" sz="1200" b="1" dirty="0" smtClean="0">
                <a:solidFill>
                  <a:srgbClr val="5F97E4"/>
                </a:solidFill>
              </a:rPr>
              <a:t>3</a:t>
            </a:r>
            <a:r>
              <a:rPr lang="zh-CN" altLang="zh-CN" sz="1200" b="1" dirty="0">
                <a:solidFill>
                  <a:srgbClr val="5F97E4"/>
                </a:solidFill>
              </a:rPr>
              <a:t>、实践实习实践团</a:t>
            </a:r>
          </a:p>
          <a:p>
            <a:pPr>
              <a:lnSpc>
                <a:spcPct val="150000"/>
              </a:lnSpc>
            </a:pPr>
            <a:r>
              <a:rPr lang="en-US" altLang="zh-CN" sz="1200" dirty="0"/>
              <a:t>3.1</a:t>
            </a:r>
            <a:r>
              <a:rPr lang="zh-CN" altLang="zh-CN" sz="1200" dirty="0"/>
              <a:t>体验观察见习实践团</a:t>
            </a:r>
          </a:p>
          <a:p>
            <a:pPr>
              <a:lnSpc>
                <a:spcPct val="150000"/>
              </a:lnSpc>
            </a:pPr>
            <a:r>
              <a:rPr lang="zh-CN" altLang="zh-CN" sz="1200" dirty="0"/>
              <a:t>参观走访军工类企业，学习军工类企业文化；由带队指导老师完成学生见习表现评价调查，学生完成自评调查，汇总形成后期学生见习评价量化指标；</a:t>
            </a:r>
          </a:p>
          <a:p>
            <a:pPr>
              <a:lnSpc>
                <a:spcPct val="150000"/>
              </a:lnSpc>
            </a:pPr>
            <a:r>
              <a:rPr lang="en-US" altLang="zh-CN" sz="1200" dirty="0"/>
              <a:t>3.2</a:t>
            </a:r>
            <a:r>
              <a:rPr lang="zh-CN" altLang="zh-CN" sz="1200" dirty="0"/>
              <a:t>技能提升实习实践团</a:t>
            </a:r>
          </a:p>
          <a:p>
            <a:pPr>
              <a:lnSpc>
                <a:spcPct val="150000"/>
              </a:lnSpc>
            </a:pPr>
            <a:r>
              <a:rPr lang="zh-CN" altLang="zh-CN" sz="1200" dirty="0"/>
              <a:t>参与军工类企业某一线岗位实习，完成专业实践；完成专业实习报告，加强与岗位师傅沟通，吸收军工企业培养模式</a:t>
            </a:r>
          </a:p>
          <a:p>
            <a:pPr>
              <a:lnSpc>
                <a:spcPct val="150000"/>
              </a:lnSpc>
            </a:pPr>
            <a:r>
              <a:rPr lang="en-US" altLang="zh-CN" sz="1200" dirty="0"/>
              <a:t>3.3</a:t>
            </a:r>
            <a:r>
              <a:rPr lang="zh-CN" altLang="zh-CN" sz="1200" dirty="0"/>
              <a:t>“军工魂”企业精神文化调研实践团</a:t>
            </a:r>
          </a:p>
          <a:p>
            <a:pPr>
              <a:lnSpc>
                <a:spcPct val="150000"/>
              </a:lnSpc>
            </a:pPr>
            <a:r>
              <a:rPr lang="zh-CN" altLang="zh-CN" sz="1200" dirty="0"/>
              <a:t>具体走访军工企业，拜访企业老职工，聆听分享“军工魂”事迹；组织“军工魂”企业精神文化征文相关，深入理解“军工魂”内涵；组织优秀稿件文集出版，制作聆听“军工魂”故事专题报道；</a:t>
            </a:r>
          </a:p>
          <a:p>
            <a:pPr>
              <a:lnSpc>
                <a:spcPct val="150000"/>
              </a:lnSpc>
            </a:pPr>
            <a:r>
              <a:rPr lang="en-US" altLang="zh-CN" sz="1200" b="1" dirty="0">
                <a:solidFill>
                  <a:srgbClr val="5F97E4"/>
                </a:solidFill>
              </a:rPr>
              <a:t>4</a:t>
            </a:r>
            <a:r>
              <a:rPr lang="zh-CN" altLang="zh-CN" sz="1200" b="1" dirty="0">
                <a:solidFill>
                  <a:srgbClr val="5F97E4"/>
                </a:solidFill>
              </a:rPr>
              <a:t>、科研合作：</a:t>
            </a:r>
            <a:r>
              <a:rPr lang="zh-CN" altLang="zh-CN" sz="1200" dirty="0"/>
              <a:t>校企双方科研合作等平台调研实践团</a:t>
            </a:r>
          </a:p>
          <a:p>
            <a:pPr>
              <a:lnSpc>
                <a:spcPct val="150000"/>
              </a:lnSpc>
            </a:pPr>
            <a:r>
              <a:rPr lang="zh-CN" altLang="zh-CN" sz="1200" dirty="0"/>
              <a:t>具体结合某一技术与军工企业开展交流合作，实现校企有效合作；形成具体校企合作方案，有具体专业的科研交流分析案例。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2873180351"/>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“立足国防军工百团行动”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51" name="TextBox 34"/>
          <p:cNvSpPr txBox="1"/>
          <p:nvPr/>
        </p:nvSpPr>
        <p:spPr>
          <a:xfrm>
            <a:off x="1767197" y="1362716"/>
            <a:ext cx="6146009" cy="1785104"/>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预期成果</a:t>
            </a:r>
            <a:endParaRPr lang="en-US" altLang="zh-CN" sz="1400" b="1" dirty="0" smtClean="0">
              <a:solidFill>
                <a:srgbClr val="5F97E4"/>
              </a:solidFill>
            </a:endParaRPr>
          </a:p>
          <a:p>
            <a:pPr>
              <a:lnSpc>
                <a:spcPct val="150000"/>
              </a:lnSpc>
            </a:pPr>
            <a:r>
              <a:rPr lang="en-US" altLang="zh-CN" sz="1200" dirty="0"/>
              <a:t>1</a:t>
            </a:r>
            <a:r>
              <a:rPr lang="zh-CN" altLang="zh-CN" sz="1200" dirty="0"/>
              <a:t>、发挥学校特色，走访</a:t>
            </a:r>
            <a:r>
              <a:rPr lang="en-US" altLang="zh-CN" sz="1200" dirty="0"/>
              <a:t>100</a:t>
            </a:r>
            <a:r>
              <a:rPr lang="zh-CN" altLang="zh-CN" sz="1200" dirty="0"/>
              <a:t>家军工企业开展社会调研；</a:t>
            </a:r>
          </a:p>
          <a:p>
            <a:pPr>
              <a:lnSpc>
                <a:spcPct val="150000"/>
              </a:lnSpc>
            </a:pPr>
            <a:r>
              <a:rPr lang="en-US" altLang="zh-CN" sz="1200" dirty="0"/>
              <a:t>2</a:t>
            </a:r>
            <a:r>
              <a:rPr lang="zh-CN" altLang="zh-CN" sz="1200" dirty="0"/>
              <a:t>、增强学生对军工制造业认知，理解“军工魂”等军工文化；</a:t>
            </a:r>
          </a:p>
          <a:p>
            <a:pPr>
              <a:lnSpc>
                <a:spcPct val="150000"/>
              </a:lnSpc>
            </a:pPr>
            <a:r>
              <a:rPr lang="en-US" altLang="zh-CN" sz="1200" dirty="0"/>
              <a:t>3</a:t>
            </a:r>
            <a:r>
              <a:rPr lang="zh-CN" altLang="zh-CN" sz="1200" dirty="0"/>
              <a:t>、提升学生对军工企业认知，提高学生军工企业的就业比例；</a:t>
            </a:r>
          </a:p>
          <a:p>
            <a:pPr>
              <a:lnSpc>
                <a:spcPct val="150000"/>
              </a:lnSpc>
            </a:pPr>
            <a:r>
              <a:rPr lang="en-US" altLang="zh-CN" sz="1200" dirty="0"/>
              <a:t>4</a:t>
            </a:r>
            <a:r>
              <a:rPr lang="zh-CN" altLang="zh-CN" sz="1200" dirty="0"/>
              <a:t>、采取多种实践形式，提升学生综合素质；</a:t>
            </a:r>
          </a:p>
          <a:p>
            <a:pPr>
              <a:lnSpc>
                <a:spcPct val="150000"/>
              </a:lnSpc>
            </a:pPr>
            <a:r>
              <a:rPr lang="en-US" altLang="zh-CN" sz="1200" dirty="0"/>
              <a:t>5</a:t>
            </a:r>
            <a:r>
              <a:rPr lang="zh-CN" altLang="zh-CN" sz="1200" dirty="0"/>
              <a:t>、做好成果提炼，为学校职能部门、企业等建言献策；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3137584136"/>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 calcmode="lin" valueType="num">
                                      <p:cBhvr additive="base">
                                        <p:cTn id="10" dur="500" fill="hold"/>
                                        <p:tgtEl>
                                          <p:spTgt spid="51"/>
                                        </p:tgtEl>
                                        <p:attrNameLst>
                                          <p:attrName>ppt_x</p:attrName>
                                        </p:attrNameLst>
                                      </p:cBhvr>
                                      <p:tavLst>
                                        <p:tav tm="0">
                                          <p:val>
                                            <p:strVal val="1+#ppt_w/2"/>
                                          </p:val>
                                        </p:tav>
                                        <p:tav tm="100000">
                                          <p:val>
                                            <p:strVal val="#ppt_x"/>
                                          </p:val>
                                        </p:tav>
                                      </p:tavLst>
                                    </p:anim>
                                    <p:anim calcmode="lin" valueType="num">
                                      <p:cBhvr additive="base">
                                        <p:cTn id="11"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专题行动</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3" name="组 2"/>
          <p:cNvGrpSpPr/>
          <p:nvPr/>
        </p:nvGrpSpPr>
        <p:grpSpPr>
          <a:xfrm>
            <a:off x="816522" y="1395059"/>
            <a:ext cx="7154291" cy="1815795"/>
            <a:chOff x="816522" y="1395059"/>
            <a:chExt cx="7154291" cy="1815795"/>
          </a:xfrm>
        </p:grpSpPr>
        <p:grpSp>
          <p:nvGrpSpPr>
            <p:cNvPr id="284" name="Group 283"/>
            <p:cNvGrpSpPr/>
            <p:nvPr/>
          </p:nvGrpSpPr>
          <p:grpSpPr>
            <a:xfrm>
              <a:off x="1212670" y="1418801"/>
              <a:ext cx="6758143" cy="1416766"/>
              <a:chOff x="1270277" y="3047590"/>
              <a:chExt cx="6758143" cy="1416766"/>
            </a:xfrm>
          </p:grpSpPr>
          <p:sp>
            <p:nvSpPr>
              <p:cNvPr id="285" name="Text Placeholder 3"/>
              <p:cNvSpPr txBox="1"/>
              <p:nvPr/>
            </p:nvSpPr>
            <p:spPr>
              <a:xfrm>
                <a:off x="1270277" y="3047590"/>
                <a:ext cx="1795363"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4"/>
                    </a:solidFill>
                    <a:effectLst/>
                    <a:uLnTx/>
                    <a:uFillTx/>
                    <a:latin typeface="Arial" pitchFamily="34" charset="0"/>
                    <a:ea typeface="微软雅黑" pitchFamily="34" charset="-122"/>
                    <a:sym typeface="Arial" pitchFamily="34" charset="0"/>
                  </a:rPr>
                  <a:t>传承精神红色教育行动</a:t>
                </a:r>
                <a:endParaRPr kumimoji="0" lang="en-US" b="1" i="0" u="none" strike="noStrike" kern="1200" cap="none" spc="0" normalizeH="0" baseline="0" noProof="0" dirty="0">
                  <a:ln>
                    <a:noFill/>
                  </a:ln>
                  <a:solidFill>
                    <a:schemeClr val="accent4"/>
                  </a:solidFill>
                  <a:effectLst/>
                  <a:uLnTx/>
                  <a:uFillTx/>
                  <a:latin typeface="Arial" pitchFamily="34" charset="0"/>
                  <a:ea typeface="微软雅黑" pitchFamily="34" charset="-122"/>
                  <a:sym typeface="Arial" pitchFamily="34" charset="0"/>
                </a:endParaRPr>
              </a:p>
            </p:txBody>
          </p:sp>
          <p:sp>
            <p:nvSpPr>
              <p:cNvPr id="286" name="Text Placeholder 3"/>
              <p:cNvSpPr txBox="1"/>
              <p:nvPr/>
            </p:nvSpPr>
            <p:spPr>
              <a:xfrm>
                <a:off x="1270277" y="3334816"/>
                <a:ext cx="6758143" cy="1129540"/>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lnSpc>
                    <a:spcPct val="150000"/>
                  </a:lnSpc>
                  <a:spcBef>
                    <a:spcPct val="20000"/>
                  </a:spcBef>
                  <a:defRPr/>
                </a:pPr>
                <a:r>
                  <a:rPr lang="zh-CN" altLang="zh-CN" sz="1200" dirty="0"/>
                  <a:t>学校在发展历程中，一直以“延安根、军工魂”为精神动力和文化内核，始终传承并弘扬延安精神，形成了独具一格的北理工文化和精神气质</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继续引导</a:t>
                </a:r>
                <a:r>
                  <a:rPr lang="zh-CN" altLang="zh-CN" sz="1200" dirty="0"/>
                  <a:t>学生深入了解党史、校史，以史铭志，学好习近平总书记系列重要讲话精神，并将其进行传播和推广。 </a:t>
                </a:r>
                <a:endParaRPr lang="en-US" sz="1200" dirty="0">
                  <a:solidFill>
                    <a:schemeClr val="tx1">
                      <a:lumMod val="50000"/>
                      <a:lumOff val="50000"/>
                    </a:schemeClr>
                  </a:solidFill>
                  <a:latin typeface="Arial" pitchFamily="34" charset="0"/>
                  <a:ea typeface="微软雅黑" pitchFamily="34" charset="-122"/>
                  <a:sym typeface="Arial" pitchFamily="34" charset="0"/>
                </a:endParaRPr>
              </a:p>
            </p:txBody>
          </p:sp>
        </p:grpSp>
        <p:sp>
          <p:nvSpPr>
            <p:cNvPr id="290" name="Freeform 45"/>
            <p:cNvSpPr>
              <a:spLocks noEditPoints="1"/>
            </p:cNvSpPr>
            <p:nvPr/>
          </p:nvSpPr>
          <p:spPr bwMode="auto">
            <a:xfrm>
              <a:off x="816522" y="1395059"/>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4"/>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nvGrpSpPr>
            <p:cNvPr id="2" name="组 1"/>
            <p:cNvGrpSpPr/>
            <p:nvPr/>
          </p:nvGrpSpPr>
          <p:grpSpPr>
            <a:xfrm>
              <a:off x="816522" y="2899886"/>
              <a:ext cx="2849344" cy="310968"/>
              <a:chOff x="816522" y="2899886"/>
              <a:chExt cx="2849344" cy="310968"/>
            </a:xfrm>
          </p:grpSpPr>
          <p:sp>
            <p:nvSpPr>
              <p:cNvPr id="19" name="Freeform 45"/>
              <p:cNvSpPr>
                <a:spLocks noEditPoints="1"/>
              </p:cNvSpPr>
              <p:nvPr/>
            </p:nvSpPr>
            <p:spPr bwMode="auto">
              <a:xfrm>
                <a:off x="816522" y="2899886"/>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4"/>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0" name="Text Placeholder 3"/>
              <p:cNvSpPr txBox="1"/>
              <p:nvPr/>
            </p:nvSpPr>
            <p:spPr>
              <a:xfrm>
                <a:off x="1212670" y="2958129"/>
                <a:ext cx="2453196"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chemeClr val="accent4"/>
                    </a:solidFill>
                    <a:effectLst/>
                    <a:uLnTx/>
                    <a:uFillTx/>
                    <a:latin typeface="Arial" pitchFamily="34" charset="0"/>
                    <a:ea typeface="微软雅黑" pitchFamily="34" charset="-122"/>
                    <a:sym typeface="Arial" pitchFamily="34" charset="0"/>
                  </a:rPr>
                  <a:t>建议形式：</a:t>
                </a:r>
                <a:r>
                  <a:rPr lang="zh-CN" altLang="zh-CN" dirty="0"/>
                  <a:t>体验观察、科教服务 </a:t>
                </a:r>
                <a:endParaRPr kumimoji="0" lang="en-US" b="1" i="0" u="none" strike="noStrike" kern="1200" cap="none" spc="0" normalizeH="0" baseline="0" noProof="0" dirty="0">
                  <a:ln>
                    <a:noFill/>
                  </a:ln>
                  <a:solidFill>
                    <a:schemeClr val="accent4"/>
                  </a:solidFill>
                  <a:effectLst/>
                  <a:uLnTx/>
                  <a:uFillTx/>
                  <a:latin typeface="Arial" pitchFamily="34" charset="0"/>
                  <a:ea typeface="微软雅黑" pitchFamily="34" charset="-122"/>
                  <a:sym typeface="Arial" pitchFamily="34" charset="0"/>
                </a:endParaRPr>
              </a:p>
            </p:txBody>
          </p:sp>
        </p:grpSp>
      </p:grpSp>
    </p:spTree>
    <p:extLst>
      <p:ext uri="{BB962C8B-B14F-4D97-AF65-F5344CB8AC3E}">
        <p14:creationId xmlns:p14="http://schemas.microsoft.com/office/powerpoint/2010/main" val="846729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“传承精神红色教育行动”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251475" y="968077"/>
            <a:ext cx="8813871" cy="2908489"/>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内容</a:t>
            </a:r>
            <a:endParaRPr lang="en-US" altLang="zh-CN" sz="1400" b="1" dirty="0" smtClean="0">
              <a:solidFill>
                <a:srgbClr val="5F97E4"/>
              </a:solidFill>
            </a:endParaRPr>
          </a:p>
          <a:p>
            <a:pPr>
              <a:lnSpc>
                <a:spcPct val="150000"/>
              </a:lnSpc>
            </a:pPr>
            <a:r>
              <a:rPr lang="en-US" altLang="zh-CN" sz="1200" b="1" dirty="0">
                <a:solidFill>
                  <a:srgbClr val="5F97E4"/>
                </a:solidFill>
              </a:rPr>
              <a:t>1</a:t>
            </a:r>
            <a:r>
              <a:rPr lang="zh-CN" altLang="zh-CN" sz="1200" b="1" dirty="0">
                <a:solidFill>
                  <a:srgbClr val="5F97E4"/>
                </a:solidFill>
              </a:rPr>
              <a:t>、“德学先锋”暑期红色社会实践活动。</a:t>
            </a:r>
          </a:p>
          <a:p>
            <a:pPr>
              <a:lnSpc>
                <a:spcPct val="150000"/>
              </a:lnSpc>
            </a:pPr>
            <a:r>
              <a:rPr lang="zh-CN" altLang="zh-CN" sz="1200" dirty="0"/>
              <a:t>依托北京理工大学党员红色实践教育基地，在当地开展体验观察和科教服务活动，提升学生的理论素养和综合素质，服务革命老区经济社会建设。</a:t>
            </a:r>
          </a:p>
          <a:p>
            <a:pPr>
              <a:lnSpc>
                <a:spcPct val="150000"/>
              </a:lnSpc>
            </a:pPr>
            <a:r>
              <a:rPr lang="en-US" altLang="zh-CN" sz="1200" b="1" dirty="0">
                <a:solidFill>
                  <a:srgbClr val="5F97E4"/>
                </a:solidFill>
              </a:rPr>
              <a:t>2</a:t>
            </a:r>
            <a:r>
              <a:rPr lang="zh-CN" altLang="zh-CN" sz="1200" b="1" dirty="0">
                <a:solidFill>
                  <a:srgbClr val="5F97E4"/>
                </a:solidFill>
              </a:rPr>
              <a:t>、“学史明志”学生党员教育实践活动。</a:t>
            </a:r>
          </a:p>
          <a:p>
            <a:pPr>
              <a:lnSpc>
                <a:spcPct val="150000"/>
              </a:lnSpc>
            </a:pPr>
            <a:r>
              <a:rPr lang="zh-CN" altLang="zh-CN" sz="1200" dirty="0"/>
              <a:t>以学校在发展过程中形成的“延安根、军工魂”为主题，开展学生党员“学校史党史、立报国之志”主题实践教育活动，为学生党员深入基层、深入社会、锻炼能力创造条件，建立学生党员实践教育长效机制。</a:t>
            </a:r>
          </a:p>
          <a:p>
            <a:pPr>
              <a:lnSpc>
                <a:spcPct val="150000"/>
              </a:lnSpc>
            </a:pPr>
            <a:r>
              <a:rPr lang="en-US" altLang="zh-CN" sz="1200" b="1" dirty="0">
                <a:solidFill>
                  <a:srgbClr val="5F97E4"/>
                </a:solidFill>
              </a:rPr>
              <a:t>3</a:t>
            </a:r>
            <a:r>
              <a:rPr lang="zh-CN" altLang="zh-CN" sz="1200" b="1" dirty="0">
                <a:solidFill>
                  <a:srgbClr val="5F97E4"/>
                </a:solidFill>
              </a:rPr>
              <a:t>、红色主题实践。</a:t>
            </a:r>
          </a:p>
          <a:p>
            <a:pPr>
              <a:lnSpc>
                <a:spcPct val="150000"/>
              </a:lnSpc>
            </a:pPr>
            <a:r>
              <a:rPr lang="zh-CN" altLang="zh-CN" sz="1200" dirty="0"/>
              <a:t>根据每年的教育主题确定实践主题。</a:t>
            </a:r>
            <a:r>
              <a:rPr lang="en-US" altLang="zh-CN" sz="1200" dirty="0"/>
              <a:t>2016</a:t>
            </a:r>
            <a:r>
              <a:rPr lang="zh-CN" altLang="zh-CN" sz="1200" dirty="0"/>
              <a:t>年围绕“纪念建党</a:t>
            </a:r>
            <a:r>
              <a:rPr lang="en-US" altLang="zh-CN" sz="1200" dirty="0"/>
              <a:t>95</a:t>
            </a:r>
            <a:r>
              <a:rPr lang="zh-CN" altLang="zh-CN" sz="1200" dirty="0"/>
              <a:t>周年和长征胜利</a:t>
            </a:r>
            <a:r>
              <a:rPr lang="en-US" altLang="zh-CN" sz="1200" dirty="0"/>
              <a:t>80</a:t>
            </a:r>
            <a:r>
              <a:rPr lang="zh-CN" altLang="zh-CN" sz="1200" dirty="0"/>
              <a:t>周年”主题，通过体验观察、社会调查开展大学生红色主题实践，讲述红色故事，传播红色文化、传承红色基因。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4062635691"/>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“传承精神红色教育行动”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51" name="TextBox 34"/>
          <p:cNvSpPr txBox="1"/>
          <p:nvPr/>
        </p:nvSpPr>
        <p:spPr>
          <a:xfrm>
            <a:off x="366689" y="1362716"/>
            <a:ext cx="8410622" cy="2077492"/>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预期成果</a:t>
            </a:r>
            <a:endParaRPr lang="en-US" altLang="zh-CN" sz="1400" b="1" dirty="0" smtClean="0">
              <a:solidFill>
                <a:srgbClr val="5F97E4"/>
              </a:solidFill>
            </a:endParaRPr>
          </a:p>
          <a:p>
            <a:pPr>
              <a:lnSpc>
                <a:spcPct val="150000"/>
              </a:lnSpc>
            </a:pPr>
            <a:r>
              <a:rPr lang="en-US" altLang="zh-CN" sz="1200" dirty="0"/>
              <a:t>1</a:t>
            </a:r>
            <a:r>
              <a:rPr lang="zh-CN" altLang="zh-CN" sz="1200" dirty="0"/>
              <a:t>、在全国建立若干个学生党员红色实践教育基地。联系优质红色教育资源，建设北京理工大学学生党员红色实践教育基地。经过几年实践，在全国布局若干红色实践教育基地，为开展大学生革命传统教育与爱国主义教育提供实践平台。</a:t>
            </a:r>
          </a:p>
          <a:p>
            <a:pPr>
              <a:lnSpc>
                <a:spcPct val="150000"/>
              </a:lnSpc>
            </a:pPr>
            <a:r>
              <a:rPr lang="en-US" altLang="zh-CN" sz="1200" dirty="0"/>
              <a:t>2</a:t>
            </a:r>
            <a:r>
              <a:rPr lang="zh-CN" altLang="zh-CN" sz="1200" dirty="0"/>
              <a:t>、提升学生党员的党性修养和实践能力，继承党的优良传统，传承党的革命精神，深入基层、服务社会。培育大学生爱国主义为核心的民族精神。</a:t>
            </a:r>
          </a:p>
          <a:p>
            <a:pPr>
              <a:lnSpc>
                <a:spcPct val="150000"/>
              </a:lnSpc>
            </a:pPr>
            <a:r>
              <a:rPr lang="en-US" altLang="zh-CN" sz="1200" dirty="0"/>
              <a:t>3</a:t>
            </a:r>
            <a:r>
              <a:rPr lang="zh-CN" altLang="zh-CN" sz="1200" dirty="0"/>
              <a:t>、形成实践成果，通过影像记录、专题报道、书籍、媒体宣传、专题视频、微电影等形式，展示学生红色实践成果，扩大宣传教育效果。</a:t>
            </a:r>
          </a:p>
        </p:txBody>
      </p:sp>
    </p:spTree>
    <p:extLst>
      <p:ext uri="{BB962C8B-B14F-4D97-AF65-F5344CB8AC3E}">
        <p14:creationId xmlns:p14="http://schemas.microsoft.com/office/powerpoint/2010/main" val="636300864"/>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 calcmode="lin" valueType="num">
                                      <p:cBhvr additive="base">
                                        <p:cTn id="10" dur="500" fill="hold"/>
                                        <p:tgtEl>
                                          <p:spTgt spid="51"/>
                                        </p:tgtEl>
                                        <p:attrNameLst>
                                          <p:attrName>ppt_x</p:attrName>
                                        </p:attrNameLst>
                                      </p:cBhvr>
                                      <p:tavLst>
                                        <p:tav tm="0">
                                          <p:val>
                                            <p:strVal val="1+#ppt_w/2"/>
                                          </p:val>
                                        </p:tav>
                                        <p:tav tm="100000">
                                          <p:val>
                                            <p:strVal val="#ppt_x"/>
                                          </p:val>
                                        </p:tav>
                                      </p:tavLst>
                                    </p:anim>
                                    <p:anim calcmode="lin" valueType="num">
                                      <p:cBhvr additive="base">
                                        <p:cTn id="11"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39785"/>
          <a:stretch>
            <a:fillRect/>
          </a:stretch>
        </p:blipFill>
        <p:spPr>
          <a:xfrm>
            <a:off x="0" y="-1828"/>
            <a:ext cx="9151769" cy="5145328"/>
          </a:xfrm>
          <a:prstGeom prst="rect">
            <a:avLst/>
          </a:prstGeom>
        </p:spPr>
      </p:pic>
      <p:sp>
        <p:nvSpPr>
          <p:cNvPr id="3" name="等腰三角形 2"/>
          <p:cNvSpPr/>
          <p:nvPr/>
        </p:nvSpPr>
        <p:spPr>
          <a:xfrm rot="20305759">
            <a:off x="-471549" y="297132"/>
            <a:ext cx="3942623" cy="3398813"/>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698100" y="851307"/>
            <a:ext cx="1603324" cy="3154710"/>
          </a:xfrm>
          <a:prstGeom prst="rect">
            <a:avLst/>
          </a:prstGeom>
          <a:noFill/>
        </p:spPr>
        <p:txBody>
          <a:bodyPr wrap="none" rtlCol="0">
            <a:spAutoFit/>
          </a:bodyPr>
          <a:lstStyle/>
          <a:p>
            <a:r>
              <a:rPr lang="en-US" altLang="zh-CN" sz="19900" dirty="0" smtClean="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rPr>
              <a:t>1</a:t>
            </a:r>
            <a:endParaRPr lang="zh-CN" altLang="en-US" sz="19900" dirty="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endParaRPr>
          </a:p>
        </p:txBody>
      </p:sp>
      <p:sp>
        <p:nvSpPr>
          <p:cNvPr id="5" name="文本框 4"/>
          <p:cNvSpPr txBox="1"/>
          <p:nvPr/>
        </p:nvSpPr>
        <p:spPr>
          <a:xfrm>
            <a:off x="4917642" y="2226108"/>
            <a:ext cx="4032490" cy="707886"/>
          </a:xfrm>
          <a:prstGeom prst="rect">
            <a:avLst/>
          </a:prstGeom>
          <a:noFill/>
        </p:spPr>
        <p:txBody>
          <a:bodyPr wrap="square" rtlCol="0">
            <a:spAutoFit/>
          </a:bodyPr>
          <a:lstStyle/>
          <a:p>
            <a:r>
              <a:rPr lang="zh-CN" altLang="zh-CN" sz="4000" b="1" dirty="0" smtClean="0">
                <a:solidFill>
                  <a:srgbClr val="5F97E4"/>
                </a:solidFill>
              </a:rPr>
              <a:t>工作方</a:t>
            </a:r>
            <a:r>
              <a:rPr lang="zh-CN" altLang="zh-CN" sz="4000" b="1" dirty="0">
                <a:solidFill>
                  <a:srgbClr val="5F97E4"/>
                </a:solidFill>
              </a:rPr>
              <a:t>案 </a:t>
            </a:r>
            <a:endParaRPr lang="zh-CN" altLang="en-US" sz="4000" b="1"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23966616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专题行动</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3" name="组 2"/>
          <p:cNvGrpSpPr/>
          <p:nvPr/>
        </p:nvGrpSpPr>
        <p:grpSpPr>
          <a:xfrm>
            <a:off x="955050" y="1477217"/>
            <a:ext cx="7499933" cy="1642601"/>
            <a:chOff x="955050" y="1477217"/>
            <a:chExt cx="7499933" cy="1642601"/>
          </a:xfrm>
        </p:grpSpPr>
        <p:grpSp>
          <p:nvGrpSpPr>
            <p:cNvPr id="275" name="Group 274"/>
            <p:cNvGrpSpPr/>
            <p:nvPr/>
          </p:nvGrpSpPr>
          <p:grpSpPr>
            <a:xfrm>
              <a:off x="1351198" y="1528152"/>
              <a:ext cx="7103785" cy="1146740"/>
              <a:chOff x="1270277" y="1192718"/>
              <a:chExt cx="7103785" cy="1146740"/>
            </a:xfrm>
          </p:grpSpPr>
          <p:sp>
            <p:nvSpPr>
              <p:cNvPr id="276" name="Text Placeholder 3"/>
              <p:cNvSpPr txBox="1"/>
              <p:nvPr/>
            </p:nvSpPr>
            <p:spPr>
              <a:xfrm>
                <a:off x="1270277" y="1192718"/>
                <a:ext cx="1795363"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rgbClr val="5F97E4"/>
                    </a:solidFill>
                    <a:effectLst/>
                    <a:uLnTx/>
                    <a:uFillTx/>
                    <a:latin typeface="Arial" pitchFamily="34" charset="0"/>
                    <a:ea typeface="微软雅黑" pitchFamily="34" charset="-122"/>
                    <a:sym typeface="Arial" pitchFamily="34" charset="0"/>
                  </a:rPr>
                  <a:t>美丽中国生态科考行动</a:t>
                </a:r>
                <a:endParaRPr kumimoji="0" lang="en-US" b="1" i="0" u="none" strike="noStrike" kern="1200" cap="none" spc="0" normalizeH="0" baseline="0" noProof="0" dirty="0">
                  <a:ln>
                    <a:noFill/>
                  </a:ln>
                  <a:solidFill>
                    <a:srgbClr val="5F97E4"/>
                  </a:solidFill>
                  <a:effectLst/>
                  <a:uLnTx/>
                  <a:uFillTx/>
                  <a:latin typeface="Arial" pitchFamily="34" charset="0"/>
                  <a:ea typeface="微软雅黑" pitchFamily="34" charset="-122"/>
                  <a:sym typeface="Arial" pitchFamily="34" charset="0"/>
                </a:endParaRPr>
              </a:p>
            </p:txBody>
          </p:sp>
          <p:sp>
            <p:nvSpPr>
              <p:cNvPr id="277" name="Text Placeholder 3"/>
              <p:cNvSpPr txBox="1"/>
              <p:nvPr/>
            </p:nvSpPr>
            <p:spPr>
              <a:xfrm>
                <a:off x="1270278" y="1523850"/>
                <a:ext cx="7103784" cy="81560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lnSpc>
                    <a:spcPct val="150000"/>
                  </a:lnSpc>
                </a:pPr>
                <a:r>
                  <a:rPr lang="zh-CN" altLang="zh-CN" sz="1200" dirty="0"/>
                  <a:t>坚持绿色发展是经济新常态下的必然选择，关系人民福祉，关乎民族长远未来</a:t>
                </a:r>
                <a:r>
                  <a:rPr lang="zh-CN" altLang="zh-CN" sz="1200" dirty="0" smtClean="0"/>
                  <a:t>。</a:t>
                </a:r>
                <a:endParaRPr lang="en-US" altLang="zh-CN" sz="1200" dirty="0" smtClean="0"/>
              </a:p>
              <a:p>
                <a:pPr algn="l">
                  <a:lnSpc>
                    <a:spcPct val="150000"/>
                  </a:lnSpc>
                </a:pPr>
                <a:r>
                  <a:rPr lang="zh-CN" altLang="zh-CN" sz="1200" dirty="0" smtClean="0"/>
                  <a:t>可组织学生到农村基层</a:t>
                </a:r>
                <a:r>
                  <a:rPr lang="zh-CN" altLang="zh-CN" sz="1200" dirty="0"/>
                  <a:t>、县域城镇和城市社区，围绕生态环境、水资源保护、垃圾处理、气候变化、资源开发等内容，开展科学考察、调查研究、建言献策等活动。</a:t>
                </a:r>
              </a:p>
            </p:txBody>
          </p:sp>
        </p:grpSp>
        <p:grpSp>
          <p:nvGrpSpPr>
            <p:cNvPr id="2" name="组 1"/>
            <p:cNvGrpSpPr/>
            <p:nvPr/>
          </p:nvGrpSpPr>
          <p:grpSpPr>
            <a:xfrm>
              <a:off x="955050" y="2808850"/>
              <a:ext cx="2849345" cy="310968"/>
              <a:chOff x="955050" y="2808850"/>
              <a:chExt cx="2849345" cy="310968"/>
            </a:xfrm>
          </p:grpSpPr>
          <p:sp>
            <p:nvSpPr>
              <p:cNvPr id="287" name="Freeform 45"/>
              <p:cNvSpPr>
                <a:spLocks noEditPoints="1"/>
              </p:cNvSpPr>
              <p:nvPr/>
            </p:nvSpPr>
            <p:spPr bwMode="auto">
              <a:xfrm>
                <a:off x="955050" y="2808850"/>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5" name="Text Placeholder 3"/>
              <p:cNvSpPr txBox="1"/>
              <p:nvPr/>
            </p:nvSpPr>
            <p:spPr>
              <a:xfrm>
                <a:off x="1351199" y="2859785"/>
                <a:ext cx="2453196"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rgbClr val="5F97E4"/>
                    </a:solidFill>
                    <a:effectLst/>
                    <a:uLnTx/>
                    <a:uFillTx/>
                    <a:latin typeface="Arial" pitchFamily="34" charset="0"/>
                    <a:ea typeface="微软雅黑" pitchFamily="34" charset="-122"/>
                    <a:sym typeface="Arial" pitchFamily="34" charset="0"/>
                  </a:rPr>
                  <a:t>建议形式：</a:t>
                </a:r>
                <a:r>
                  <a:rPr lang="zh-CN" altLang="zh-CN" dirty="0"/>
                  <a:t>社会调查、科教服务 </a:t>
                </a:r>
                <a:endParaRPr kumimoji="0" lang="en-US" b="1" i="0" u="none" strike="noStrike" kern="1200" cap="none" spc="0" normalizeH="0" baseline="0" noProof="0" dirty="0">
                  <a:ln>
                    <a:noFill/>
                  </a:ln>
                  <a:solidFill>
                    <a:schemeClr val="accent1"/>
                  </a:solidFill>
                  <a:effectLst/>
                  <a:uLnTx/>
                  <a:uFillTx/>
                  <a:latin typeface="Arial" pitchFamily="34" charset="0"/>
                  <a:ea typeface="微软雅黑" pitchFamily="34" charset="-122"/>
                  <a:sym typeface="Arial" pitchFamily="34" charset="0"/>
                </a:endParaRPr>
              </a:p>
            </p:txBody>
          </p:sp>
        </p:grpSp>
        <p:sp>
          <p:nvSpPr>
            <p:cNvPr id="26" name="Freeform 45"/>
            <p:cNvSpPr>
              <a:spLocks noEditPoints="1"/>
            </p:cNvSpPr>
            <p:nvPr/>
          </p:nvSpPr>
          <p:spPr bwMode="auto">
            <a:xfrm>
              <a:off x="955050" y="1477217"/>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spTree>
    <p:extLst>
      <p:ext uri="{BB962C8B-B14F-4D97-AF65-F5344CB8AC3E}">
        <p14:creationId xmlns:p14="http://schemas.microsoft.com/office/powerpoint/2010/main" val="3465430350"/>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“美丽中国生态科考行动”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424296" y="968077"/>
            <a:ext cx="8410621" cy="3170098"/>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内容</a:t>
            </a:r>
            <a:endParaRPr lang="en-US" altLang="zh-CN" sz="1400" b="1" dirty="0" smtClean="0">
              <a:solidFill>
                <a:srgbClr val="5F97E4"/>
              </a:solidFill>
            </a:endParaRPr>
          </a:p>
          <a:p>
            <a:pPr>
              <a:lnSpc>
                <a:spcPct val="150000"/>
              </a:lnSpc>
            </a:pPr>
            <a:r>
              <a:rPr lang="en-US" altLang="zh-CN" sz="1200" b="1" dirty="0">
                <a:solidFill>
                  <a:srgbClr val="5F97E4"/>
                </a:solidFill>
              </a:rPr>
              <a:t>1</a:t>
            </a:r>
            <a:r>
              <a:rPr lang="zh-CN" altLang="zh-CN" sz="1200" b="1" dirty="0">
                <a:solidFill>
                  <a:srgbClr val="5F97E4"/>
                </a:solidFill>
              </a:rPr>
              <a:t>、生态科考</a:t>
            </a:r>
          </a:p>
          <a:p>
            <a:pPr>
              <a:lnSpc>
                <a:spcPct val="150000"/>
              </a:lnSpc>
            </a:pPr>
            <a:r>
              <a:rPr lang="en-US" altLang="zh-CN" sz="1200" dirty="0"/>
              <a:t>1.1 </a:t>
            </a:r>
            <a:r>
              <a:rPr lang="zh-CN" altLang="zh-CN" sz="1200" dirty="0"/>
              <a:t>生态资源调查（包括水质、土壤、气候变化等）</a:t>
            </a:r>
          </a:p>
          <a:p>
            <a:pPr>
              <a:lnSpc>
                <a:spcPct val="150000"/>
              </a:lnSpc>
            </a:pPr>
            <a:r>
              <a:rPr lang="en-US" altLang="zh-CN" sz="1200" dirty="0"/>
              <a:t>1.2 </a:t>
            </a:r>
            <a:r>
              <a:rPr lang="zh-CN" altLang="zh-CN" sz="1200" dirty="0"/>
              <a:t>乡村、城镇、城市生态经济发展状况调查（包括资源开发状况、经济类型转换等）</a:t>
            </a:r>
          </a:p>
          <a:p>
            <a:pPr>
              <a:lnSpc>
                <a:spcPct val="150000"/>
              </a:lnSpc>
            </a:pPr>
            <a:r>
              <a:rPr lang="en-US" altLang="zh-CN" sz="1200" dirty="0"/>
              <a:t>1.3 </a:t>
            </a:r>
            <a:r>
              <a:rPr lang="zh-CN" altLang="zh-CN" sz="1200" dirty="0"/>
              <a:t>环境保护行为与意识调查（包括水资源保护、垃圾处理等）</a:t>
            </a:r>
          </a:p>
          <a:p>
            <a:pPr>
              <a:lnSpc>
                <a:spcPct val="150000"/>
              </a:lnSpc>
            </a:pPr>
            <a:r>
              <a:rPr lang="en-US" altLang="zh-CN" sz="1200" dirty="0"/>
              <a:t>1.4 </a:t>
            </a:r>
            <a:r>
              <a:rPr lang="zh-CN" altLang="zh-CN" sz="1200" dirty="0"/>
              <a:t>与环境相关部门走访调研（包括当地水利部门、研究院、政府环保部门等）</a:t>
            </a:r>
          </a:p>
          <a:p>
            <a:pPr>
              <a:lnSpc>
                <a:spcPct val="150000"/>
              </a:lnSpc>
            </a:pPr>
            <a:r>
              <a:rPr lang="en-US" altLang="zh-CN" sz="1200" dirty="0"/>
              <a:t>1.5 </a:t>
            </a:r>
            <a:r>
              <a:rPr lang="zh-CN" altLang="zh-CN" sz="1200" dirty="0"/>
              <a:t>从事环保事业校友走访</a:t>
            </a:r>
          </a:p>
          <a:p>
            <a:pPr lvl="0">
              <a:lnSpc>
                <a:spcPct val="150000"/>
              </a:lnSpc>
            </a:pPr>
            <a:r>
              <a:rPr lang="en-US" altLang="zh-CN" sz="1200" b="1" dirty="0" smtClean="0">
                <a:solidFill>
                  <a:srgbClr val="5F97E4"/>
                </a:solidFill>
              </a:rPr>
              <a:t>2</a:t>
            </a:r>
            <a:r>
              <a:rPr lang="zh-CN" altLang="en-US" sz="1200" b="1" dirty="0" smtClean="0">
                <a:solidFill>
                  <a:srgbClr val="5F97E4"/>
                </a:solidFill>
              </a:rPr>
              <a:t>、</a:t>
            </a:r>
            <a:r>
              <a:rPr lang="zh-CN" altLang="zh-CN" sz="1200" b="1" dirty="0" smtClean="0">
                <a:solidFill>
                  <a:srgbClr val="5F97E4"/>
                </a:solidFill>
              </a:rPr>
              <a:t>环保科普宣讲</a:t>
            </a:r>
            <a:endParaRPr lang="zh-CN" altLang="zh-CN" sz="1200" b="1" dirty="0">
              <a:solidFill>
                <a:srgbClr val="5F97E4"/>
              </a:solidFill>
            </a:endParaRPr>
          </a:p>
          <a:p>
            <a:pPr>
              <a:lnSpc>
                <a:spcPct val="150000"/>
              </a:lnSpc>
            </a:pPr>
            <a:r>
              <a:rPr lang="en-US" altLang="zh-CN" sz="1200" dirty="0"/>
              <a:t>2.1 </a:t>
            </a:r>
            <a:r>
              <a:rPr lang="zh-CN" altLang="zh-CN" sz="1200" dirty="0"/>
              <a:t>中小学环保科普宣讲</a:t>
            </a:r>
          </a:p>
          <a:p>
            <a:pPr>
              <a:lnSpc>
                <a:spcPct val="150000"/>
              </a:lnSpc>
            </a:pPr>
            <a:r>
              <a:rPr lang="en-US" altLang="zh-CN" sz="1200" dirty="0"/>
              <a:t>2.2 </a:t>
            </a:r>
            <a:r>
              <a:rPr lang="zh-CN" altLang="zh-CN" sz="1200" dirty="0"/>
              <a:t>乡村、社区环保科普宣讲</a:t>
            </a:r>
          </a:p>
          <a:p>
            <a:pPr>
              <a:lnSpc>
                <a:spcPct val="150000"/>
              </a:lnSpc>
            </a:pPr>
            <a:r>
              <a:rPr lang="en-US" altLang="zh-CN" sz="1200" b="1" dirty="0">
                <a:solidFill>
                  <a:srgbClr val="5F97E4"/>
                </a:solidFill>
              </a:rPr>
              <a:t>3</a:t>
            </a:r>
            <a:r>
              <a:rPr lang="zh-CN" altLang="zh-CN" sz="1200" b="1" dirty="0">
                <a:solidFill>
                  <a:srgbClr val="5F97E4"/>
                </a:solidFill>
              </a:rPr>
              <a:t>、制作家乡特色植被图集（以稀有和特有植被为主）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166862128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“美丽中国生态科考行动”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51" name="TextBox 34"/>
          <p:cNvSpPr txBox="1"/>
          <p:nvPr/>
        </p:nvSpPr>
        <p:spPr>
          <a:xfrm>
            <a:off x="1767197" y="1362716"/>
            <a:ext cx="6146009" cy="1785104"/>
          </a:xfrm>
          <a:prstGeom prst="rect">
            <a:avLst/>
          </a:prstGeom>
          <a:noFill/>
        </p:spPr>
        <p:txBody>
          <a:bodyPr wrap="square" rtlCol="0">
            <a:spAutoFit/>
          </a:bodyPr>
          <a:lstStyle/>
          <a:p>
            <a:pPr>
              <a:lnSpc>
                <a:spcPct val="150000"/>
              </a:lnSpc>
            </a:pPr>
            <a:r>
              <a:rPr lang="zh-CN" altLang="zh-CN" sz="1400" b="1" dirty="0" smtClean="0">
                <a:solidFill>
                  <a:srgbClr val="5F97E4"/>
                </a:solidFill>
              </a:rPr>
              <a:t>专题行动</a:t>
            </a:r>
            <a:r>
              <a:rPr lang="zh-CN" altLang="en-US" sz="1400" b="1" dirty="0" smtClean="0">
                <a:solidFill>
                  <a:srgbClr val="5F97E4"/>
                </a:solidFill>
              </a:rPr>
              <a:t>预期成果</a:t>
            </a:r>
            <a:endParaRPr lang="en-US" altLang="zh-CN" sz="1400" b="1" dirty="0" smtClean="0">
              <a:solidFill>
                <a:srgbClr val="5F97E4"/>
              </a:solidFill>
            </a:endParaRPr>
          </a:p>
          <a:p>
            <a:pPr>
              <a:lnSpc>
                <a:spcPct val="150000"/>
              </a:lnSpc>
            </a:pPr>
            <a:r>
              <a:rPr lang="en-US" altLang="zh-CN" sz="1200" dirty="0"/>
              <a:t>1</a:t>
            </a:r>
            <a:r>
              <a:rPr lang="zh-CN" altLang="zh-CN" sz="1200" dirty="0"/>
              <a:t>、收集丰富的生态环境相关的调查数据；</a:t>
            </a:r>
          </a:p>
          <a:p>
            <a:pPr>
              <a:lnSpc>
                <a:spcPct val="150000"/>
              </a:lnSpc>
            </a:pPr>
            <a:r>
              <a:rPr lang="en-US" altLang="zh-CN" sz="1200" dirty="0"/>
              <a:t>2</a:t>
            </a:r>
            <a:r>
              <a:rPr lang="zh-CN" altLang="zh-CN" sz="1200" dirty="0"/>
              <a:t>、增强学生生态保护意识，了解环境保护现状；</a:t>
            </a:r>
          </a:p>
          <a:p>
            <a:pPr>
              <a:lnSpc>
                <a:spcPct val="150000"/>
              </a:lnSpc>
            </a:pPr>
            <a:r>
              <a:rPr lang="en-US" altLang="zh-CN" sz="1200" dirty="0"/>
              <a:t>3</a:t>
            </a:r>
            <a:r>
              <a:rPr lang="zh-CN" altLang="zh-CN" sz="1200" dirty="0"/>
              <a:t>、提升学生环保责任感，用行动着实践行美丽中国建设；</a:t>
            </a:r>
          </a:p>
          <a:p>
            <a:pPr>
              <a:lnSpc>
                <a:spcPct val="150000"/>
              </a:lnSpc>
            </a:pPr>
            <a:r>
              <a:rPr lang="en-US" altLang="zh-CN" sz="1200" dirty="0"/>
              <a:t>4</a:t>
            </a:r>
            <a:r>
              <a:rPr lang="zh-CN" altLang="zh-CN" sz="1200" dirty="0"/>
              <a:t>、采取多种实践形式，提升学生综合素质；</a:t>
            </a:r>
          </a:p>
          <a:p>
            <a:pPr>
              <a:lnSpc>
                <a:spcPct val="150000"/>
              </a:lnSpc>
            </a:pPr>
            <a:r>
              <a:rPr lang="en-US" altLang="zh-CN" sz="1200" dirty="0"/>
              <a:t>5</a:t>
            </a:r>
            <a:r>
              <a:rPr lang="zh-CN" altLang="zh-CN" sz="1200" dirty="0"/>
              <a:t>、做好成果提炼，为城市、乡村等生态建设建言献策； </a:t>
            </a:r>
          </a:p>
        </p:txBody>
      </p:sp>
    </p:spTree>
    <p:extLst>
      <p:ext uri="{BB962C8B-B14F-4D97-AF65-F5344CB8AC3E}">
        <p14:creationId xmlns:p14="http://schemas.microsoft.com/office/powerpoint/2010/main" val="1097191118"/>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 calcmode="lin" valueType="num">
                                      <p:cBhvr additive="base">
                                        <p:cTn id="10" dur="500" fill="hold"/>
                                        <p:tgtEl>
                                          <p:spTgt spid="51"/>
                                        </p:tgtEl>
                                        <p:attrNameLst>
                                          <p:attrName>ppt_x</p:attrName>
                                        </p:attrNameLst>
                                      </p:cBhvr>
                                      <p:tavLst>
                                        <p:tav tm="0">
                                          <p:val>
                                            <p:strVal val="1+#ppt_w/2"/>
                                          </p:val>
                                        </p:tav>
                                        <p:tav tm="100000">
                                          <p:val>
                                            <p:strVal val="#ppt_x"/>
                                          </p:val>
                                        </p:tav>
                                      </p:tavLst>
                                    </p:anim>
                                    <p:anim calcmode="lin" valueType="num">
                                      <p:cBhvr additive="base">
                                        <p:cTn id="11"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39785"/>
          <a:stretch>
            <a:fillRect/>
          </a:stretch>
        </p:blipFill>
        <p:spPr>
          <a:xfrm>
            <a:off x="0" y="-1828"/>
            <a:ext cx="9151769" cy="5145328"/>
          </a:xfrm>
          <a:prstGeom prst="rect">
            <a:avLst/>
          </a:prstGeom>
        </p:spPr>
      </p:pic>
      <p:sp>
        <p:nvSpPr>
          <p:cNvPr id="3" name="等腰三角形 2"/>
          <p:cNvSpPr/>
          <p:nvPr/>
        </p:nvSpPr>
        <p:spPr>
          <a:xfrm rot="20305759">
            <a:off x="-471549" y="297132"/>
            <a:ext cx="3942623" cy="3398813"/>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698100" y="851307"/>
            <a:ext cx="1603324" cy="3154710"/>
          </a:xfrm>
          <a:prstGeom prst="rect">
            <a:avLst/>
          </a:prstGeom>
          <a:noFill/>
        </p:spPr>
        <p:txBody>
          <a:bodyPr wrap="none" rtlCol="0">
            <a:spAutoFit/>
          </a:bodyPr>
          <a:lstStyle/>
          <a:p>
            <a:r>
              <a:rPr lang="en-US" altLang="zh-CN" sz="19900" dirty="0" smtClean="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rPr>
              <a:t>2</a:t>
            </a:r>
            <a:endParaRPr lang="zh-CN" altLang="en-US" sz="19900" dirty="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endParaRPr>
          </a:p>
        </p:txBody>
      </p:sp>
      <p:sp>
        <p:nvSpPr>
          <p:cNvPr id="5" name="文本框 4"/>
          <p:cNvSpPr txBox="1"/>
          <p:nvPr/>
        </p:nvSpPr>
        <p:spPr>
          <a:xfrm>
            <a:off x="3765502" y="1707645"/>
            <a:ext cx="5299844" cy="646331"/>
          </a:xfrm>
          <a:prstGeom prst="rect">
            <a:avLst/>
          </a:prstGeom>
          <a:noFill/>
        </p:spPr>
        <p:txBody>
          <a:bodyPr wrap="square" rtlCol="0">
            <a:spAutoFit/>
          </a:bodyPr>
          <a:lstStyle/>
          <a:p>
            <a:r>
              <a:rPr lang="zh-CN" altLang="en-US" sz="3600" b="1" dirty="0" smtClean="0">
                <a:solidFill>
                  <a:srgbClr val="5F97E4"/>
                </a:solidFill>
              </a:rPr>
              <a:t>工作安排及</a:t>
            </a:r>
            <a:r>
              <a:rPr lang="zh-CN" altLang="zh-CN" sz="3600" b="1" dirty="0" smtClean="0">
                <a:solidFill>
                  <a:srgbClr val="5F97E4"/>
                </a:solidFill>
              </a:rPr>
              <a:t>项目</a:t>
            </a:r>
            <a:r>
              <a:rPr lang="zh-CN" altLang="zh-CN" sz="3600" b="1" dirty="0">
                <a:solidFill>
                  <a:srgbClr val="5F97E4"/>
                </a:solidFill>
              </a:rPr>
              <a:t>申报流程 </a:t>
            </a:r>
            <a:endParaRPr lang="zh-CN" altLang="en-US" sz="3600" b="1"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393341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136261" y="1016361"/>
            <a:ext cx="900714" cy="935218"/>
            <a:chOff x="3590171" y="1274819"/>
            <a:chExt cx="1451696" cy="1507307"/>
          </a:xfrm>
        </p:grpSpPr>
        <p:sp>
          <p:nvSpPr>
            <p:cNvPr id="61" name="Oval 60"/>
            <p:cNvSpPr>
              <a:spLocks noChangeAspect="1"/>
            </p:cNvSpPr>
            <p:nvPr/>
          </p:nvSpPr>
          <p:spPr>
            <a:xfrm>
              <a:off x="3590171" y="1330430"/>
              <a:ext cx="1451696" cy="145169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bg1"/>
                </a:solidFill>
                <a:latin typeface="Arial" pitchFamily="34" charset="0"/>
                <a:ea typeface="微软雅黑" pitchFamily="34" charset="-122"/>
                <a:sym typeface="Arial" pitchFamily="34" charset="0"/>
              </a:endParaRPr>
            </a:p>
          </p:txBody>
        </p:sp>
        <p:sp>
          <p:nvSpPr>
            <p:cNvPr id="30" name="Oval 29"/>
            <p:cNvSpPr>
              <a:spLocks noChangeAspect="1"/>
            </p:cNvSpPr>
            <p:nvPr/>
          </p:nvSpPr>
          <p:spPr>
            <a:xfrm>
              <a:off x="3590171" y="1274819"/>
              <a:ext cx="1451696" cy="14516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bg1"/>
                </a:solidFill>
                <a:latin typeface="Arial" pitchFamily="34" charset="0"/>
                <a:ea typeface="微软雅黑" pitchFamily="34" charset="-122"/>
                <a:sym typeface="Arial" pitchFamily="34" charset="0"/>
              </a:endParaRPr>
            </a:p>
          </p:txBody>
        </p:sp>
      </p:grpSp>
      <p:sp>
        <p:nvSpPr>
          <p:cNvPr id="38" name="文本框 37"/>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工作安排</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2" name="组 1"/>
          <p:cNvGrpSpPr/>
          <p:nvPr/>
        </p:nvGrpSpPr>
        <p:grpSpPr>
          <a:xfrm>
            <a:off x="1477543" y="1107372"/>
            <a:ext cx="6378056" cy="2650760"/>
            <a:chOff x="2648390" y="1107372"/>
            <a:chExt cx="5207209" cy="2650760"/>
          </a:xfrm>
        </p:grpSpPr>
        <p:grpSp>
          <p:nvGrpSpPr>
            <p:cNvPr id="40" name="Group 56"/>
            <p:cNvGrpSpPr/>
            <p:nvPr/>
          </p:nvGrpSpPr>
          <p:grpSpPr>
            <a:xfrm>
              <a:off x="2682097" y="1107372"/>
              <a:ext cx="5173502" cy="509413"/>
              <a:chOff x="134850" y="1363501"/>
              <a:chExt cx="5173502" cy="509413"/>
            </a:xfrm>
          </p:grpSpPr>
          <p:sp>
            <p:nvSpPr>
              <p:cNvPr id="42" name="TextBox 41"/>
              <p:cNvSpPr txBox="1"/>
              <p:nvPr/>
            </p:nvSpPr>
            <p:spPr>
              <a:xfrm>
                <a:off x="134850" y="1611304"/>
                <a:ext cx="5173502" cy="261610"/>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应认真做好宣传动员工作，面向各级学生组织和全体同学宣传社会实践活动。 </a:t>
                </a:r>
                <a:endParaRPr lang="en-US" sz="1200" dirty="0">
                  <a:solidFill>
                    <a:schemeClr val="tx1">
                      <a:lumMod val="65000"/>
                      <a:lumOff val="35000"/>
                    </a:schemeClr>
                  </a:solidFill>
                  <a:latin typeface="Arial" pitchFamily="34" charset="0"/>
                  <a:ea typeface="微软雅黑" pitchFamily="34" charset="-122"/>
                  <a:sym typeface="Arial" pitchFamily="34" charset="0"/>
                </a:endParaRPr>
              </a:p>
            </p:txBody>
          </p:sp>
          <p:sp>
            <p:nvSpPr>
              <p:cNvPr id="43" name="Rectangle 42"/>
              <p:cNvSpPr/>
              <p:nvPr/>
            </p:nvSpPr>
            <p:spPr>
              <a:xfrm>
                <a:off x="134850" y="1363501"/>
                <a:ext cx="2454423" cy="215444"/>
              </a:xfrm>
              <a:prstGeom prst="rect">
                <a:avLst/>
              </a:prstGeom>
            </p:spPr>
            <p:txBody>
              <a:bodyPr wrap="none" lIns="0" tIns="0" rIns="0" bIns="0">
                <a:spAutoFit/>
              </a:bodyPr>
              <a:lstStyle/>
              <a:p>
                <a:r>
                  <a:rPr lang="en-US" altLang="zh-CN" sz="1400" b="1" dirty="0" smtClean="0">
                    <a:solidFill>
                      <a:srgbClr val="5F97E4"/>
                    </a:solidFill>
                  </a:rPr>
                  <a:t>1.</a:t>
                </a:r>
                <a:r>
                  <a:rPr lang="zh-CN" altLang="zh-CN" sz="1400" b="1" dirty="0" smtClean="0">
                    <a:solidFill>
                      <a:srgbClr val="5F97E4"/>
                    </a:solidFill>
                  </a:rPr>
                  <a:t>宣传动员</a:t>
                </a:r>
                <a:r>
                  <a:rPr lang="zh-CN" altLang="zh-CN" sz="1400" b="1" dirty="0">
                    <a:solidFill>
                      <a:srgbClr val="5F97E4"/>
                    </a:solidFill>
                  </a:rPr>
                  <a:t>：</a:t>
                </a:r>
                <a:r>
                  <a:rPr lang="en-US" altLang="zh-CN" sz="1400" b="1" dirty="0">
                    <a:solidFill>
                      <a:srgbClr val="5F97E4"/>
                    </a:solidFill>
                  </a:rPr>
                  <a:t>5</a:t>
                </a:r>
                <a:r>
                  <a:rPr lang="zh-CN" altLang="zh-CN" sz="1400" b="1" dirty="0">
                    <a:solidFill>
                      <a:srgbClr val="5F97E4"/>
                    </a:solidFill>
                  </a:rPr>
                  <a:t>月</a:t>
                </a:r>
                <a:r>
                  <a:rPr lang="en-US" altLang="zh-CN" sz="1400" b="1" dirty="0">
                    <a:solidFill>
                      <a:srgbClr val="5F97E4"/>
                    </a:solidFill>
                  </a:rPr>
                  <a:t>20</a:t>
                </a:r>
                <a:r>
                  <a:rPr lang="zh-CN" altLang="zh-CN" sz="1400" b="1" dirty="0">
                    <a:solidFill>
                      <a:srgbClr val="5F97E4"/>
                    </a:solidFill>
                  </a:rPr>
                  <a:t>日</a:t>
                </a:r>
                <a:r>
                  <a:rPr lang="en-US" altLang="zh-CN" sz="1400" b="1" dirty="0">
                    <a:solidFill>
                      <a:srgbClr val="5F97E4"/>
                    </a:solidFill>
                  </a:rPr>
                  <a:t>—5</a:t>
                </a:r>
                <a:r>
                  <a:rPr lang="zh-CN" altLang="zh-CN" sz="1400" b="1" dirty="0">
                    <a:solidFill>
                      <a:srgbClr val="5F97E4"/>
                    </a:solidFill>
                  </a:rPr>
                  <a:t>月</a:t>
                </a:r>
                <a:r>
                  <a:rPr lang="en-US" altLang="zh-CN" sz="1400" b="1" dirty="0">
                    <a:solidFill>
                      <a:srgbClr val="5F97E4"/>
                    </a:solidFill>
                  </a:rPr>
                  <a:t>26</a:t>
                </a:r>
                <a:r>
                  <a:rPr lang="zh-CN" altLang="zh-CN" sz="1400" b="1" dirty="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sp>
          <p:nvSpPr>
            <p:cNvPr id="33" name="Freeform 66"/>
            <p:cNvSpPr>
              <a:spLocks noEditPoints="1"/>
            </p:cNvSpPr>
            <p:nvPr/>
          </p:nvSpPr>
          <p:spPr bwMode="auto">
            <a:xfrm>
              <a:off x="2682097" y="2662121"/>
              <a:ext cx="570374" cy="442407"/>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4" name="Freeform 131"/>
            <p:cNvSpPr/>
            <p:nvPr/>
          </p:nvSpPr>
          <p:spPr bwMode="auto">
            <a:xfrm>
              <a:off x="4453573" y="3329068"/>
              <a:ext cx="422660" cy="429064"/>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5" name="Freeform 57"/>
            <p:cNvSpPr>
              <a:spLocks noEditPoints="1"/>
            </p:cNvSpPr>
            <p:nvPr/>
          </p:nvSpPr>
          <p:spPr bwMode="auto">
            <a:xfrm>
              <a:off x="5849468" y="2613824"/>
              <a:ext cx="458058" cy="451652"/>
            </a:xfrm>
            <a:custGeom>
              <a:avLst/>
              <a:gdLst/>
              <a:ahLst/>
              <a:cxnLst>
                <a:cxn ang="0">
                  <a:pos x="62" y="56"/>
                </a:cxn>
                <a:cxn ang="0">
                  <a:pos x="56" y="62"/>
                </a:cxn>
                <a:cxn ang="0">
                  <a:pos x="48" y="65"/>
                </a:cxn>
                <a:cxn ang="0">
                  <a:pos x="40" y="62"/>
                </a:cxn>
                <a:cxn ang="0">
                  <a:pos x="32" y="54"/>
                </a:cxn>
                <a:cxn ang="0">
                  <a:pos x="28" y="46"/>
                </a:cxn>
                <a:cxn ang="0">
                  <a:pos x="32" y="37"/>
                </a:cxn>
                <a:cxn ang="0">
                  <a:pos x="28" y="34"/>
                </a:cxn>
                <a:cxn ang="0">
                  <a:pos x="20" y="37"/>
                </a:cxn>
                <a:cxn ang="0">
                  <a:pos x="12" y="34"/>
                </a:cxn>
                <a:cxn ang="0">
                  <a:pos x="3" y="25"/>
                </a:cxn>
                <a:cxn ang="0">
                  <a:pos x="0" y="17"/>
                </a:cxn>
                <a:cxn ang="0">
                  <a:pos x="4" y="9"/>
                </a:cxn>
                <a:cxn ang="0">
                  <a:pos x="9" y="3"/>
                </a:cxn>
                <a:cxn ang="0">
                  <a:pos x="18" y="0"/>
                </a:cxn>
                <a:cxn ang="0">
                  <a:pos x="26" y="3"/>
                </a:cxn>
                <a:cxn ang="0">
                  <a:pos x="34" y="12"/>
                </a:cxn>
                <a:cxn ang="0">
                  <a:pos x="37" y="20"/>
                </a:cxn>
                <a:cxn ang="0">
                  <a:pos x="34" y="28"/>
                </a:cxn>
                <a:cxn ang="0">
                  <a:pos x="37" y="32"/>
                </a:cxn>
                <a:cxn ang="0">
                  <a:pos x="46" y="28"/>
                </a:cxn>
                <a:cxn ang="0">
                  <a:pos x="54" y="32"/>
                </a:cxn>
                <a:cxn ang="0">
                  <a:pos x="62" y="40"/>
                </a:cxn>
                <a:cxn ang="0">
                  <a:pos x="66" y="48"/>
                </a:cxn>
                <a:cxn ang="0">
                  <a:pos x="62" y="56"/>
                </a:cxn>
                <a:cxn ang="0">
                  <a:pos x="29" y="17"/>
                </a:cxn>
                <a:cxn ang="0">
                  <a:pos x="20" y="9"/>
                </a:cxn>
                <a:cxn ang="0">
                  <a:pos x="18" y="8"/>
                </a:cxn>
                <a:cxn ang="0">
                  <a:pos x="15" y="9"/>
                </a:cxn>
                <a:cxn ang="0">
                  <a:pos x="9" y="15"/>
                </a:cxn>
                <a:cxn ang="0">
                  <a:pos x="8" y="17"/>
                </a:cxn>
                <a:cxn ang="0">
                  <a:pos x="9" y="20"/>
                </a:cxn>
                <a:cxn ang="0">
                  <a:pos x="17" y="28"/>
                </a:cxn>
                <a:cxn ang="0">
                  <a:pos x="20" y="29"/>
                </a:cxn>
                <a:cxn ang="0">
                  <a:pos x="23" y="28"/>
                </a:cxn>
                <a:cxn ang="0">
                  <a:pos x="20" y="24"/>
                </a:cxn>
                <a:cxn ang="0">
                  <a:pos x="24" y="20"/>
                </a:cxn>
                <a:cxn ang="0">
                  <a:pos x="28" y="23"/>
                </a:cxn>
                <a:cxn ang="0">
                  <a:pos x="30" y="20"/>
                </a:cxn>
                <a:cxn ang="0">
                  <a:pos x="29" y="17"/>
                </a:cxn>
                <a:cxn ang="0">
                  <a:pos x="57" y="45"/>
                </a:cxn>
                <a:cxn ang="0">
                  <a:pos x="48" y="37"/>
                </a:cxn>
                <a:cxn ang="0">
                  <a:pos x="46" y="36"/>
                </a:cxn>
                <a:cxn ang="0">
                  <a:pos x="43" y="37"/>
                </a:cxn>
                <a:cxn ang="0">
                  <a:pos x="46" y="42"/>
                </a:cxn>
                <a:cxn ang="0">
                  <a:pos x="42" y="46"/>
                </a:cxn>
                <a:cxn ang="0">
                  <a:pos x="37" y="43"/>
                </a:cxn>
                <a:cxn ang="0">
                  <a:pos x="36" y="46"/>
                </a:cxn>
                <a:cxn ang="0">
                  <a:pos x="37" y="48"/>
                </a:cxn>
                <a:cxn ang="0">
                  <a:pos x="45" y="57"/>
                </a:cxn>
                <a:cxn ang="0">
                  <a:pos x="48" y="58"/>
                </a:cxn>
                <a:cxn ang="0">
                  <a:pos x="51" y="57"/>
                </a:cxn>
                <a:cxn ang="0">
                  <a:pos x="57" y="51"/>
                </a:cxn>
                <a:cxn ang="0">
                  <a:pos x="58" y="48"/>
                </a:cxn>
                <a:cxn ang="0">
                  <a:pos x="57" y="45"/>
                </a:cxn>
              </a:cxnLst>
              <a:rect l="0" t="0" r="r" b="b"/>
              <a:pathLst>
                <a:path w="66" h="65">
                  <a:moveTo>
                    <a:pt x="62" y="56"/>
                  </a:moveTo>
                  <a:cubicBezTo>
                    <a:pt x="56" y="62"/>
                    <a:pt x="56" y="62"/>
                    <a:pt x="56" y="62"/>
                  </a:cubicBezTo>
                  <a:cubicBezTo>
                    <a:pt x="54" y="64"/>
                    <a:pt x="51" y="65"/>
                    <a:pt x="48" y="65"/>
                  </a:cubicBezTo>
                  <a:cubicBezTo>
                    <a:pt x="45" y="65"/>
                    <a:pt x="42" y="64"/>
                    <a:pt x="40" y="62"/>
                  </a:cubicBezTo>
                  <a:cubicBezTo>
                    <a:pt x="32" y="54"/>
                    <a:pt x="32" y="54"/>
                    <a:pt x="32" y="54"/>
                  </a:cubicBezTo>
                  <a:cubicBezTo>
                    <a:pt x="30" y="52"/>
                    <a:pt x="28" y="49"/>
                    <a:pt x="28" y="46"/>
                  </a:cubicBezTo>
                  <a:cubicBezTo>
                    <a:pt x="28" y="42"/>
                    <a:pt x="30" y="39"/>
                    <a:pt x="32" y="37"/>
                  </a:cubicBezTo>
                  <a:cubicBezTo>
                    <a:pt x="28" y="34"/>
                    <a:pt x="28" y="34"/>
                    <a:pt x="28" y="34"/>
                  </a:cubicBezTo>
                  <a:cubicBezTo>
                    <a:pt x="26" y="36"/>
                    <a:pt x="23" y="37"/>
                    <a:pt x="20" y="37"/>
                  </a:cubicBezTo>
                  <a:cubicBezTo>
                    <a:pt x="17" y="37"/>
                    <a:pt x="14" y="36"/>
                    <a:pt x="12" y="34"/>
                  </a:cubicBezTo>
                  <a:cubicBezTo>
                    <a:pt x="3" y="25"/>
                    <a:pt x="3" y="25"/>
                    <a:pt x="3" y="25"/>
                  </a:cubicBezTo>
                  <a:cubicBezTo>
                    <a:pt x="1" y="23"/>
                    <a:pt x="0" y="20"/>
                    <a:pt x="0" y="17"/>
                  </a:cubicBezTo>
                  <a:cubicBezTo>
                    <a:pt x="0" y="14"/>
                    <a:pt x="1" y="11"/>
                    <a:pt x="4" y="9"/>
                  </a:cubicBezTo>
                  <a:cubicBezTo>
                    <a:pt x="9" y="3"/>
                    <a:pt x="9" y="3"/>
                    <a:pt x="9" y="3"/>
                  </a:cubicBezTo>
                  <a:cubicBezTo>
                    <a:pt x="12" y="1"/>
                    <a:pt x="15" y="0"/>
                    <a:pt x="18" y="0"/>
                  </a:cubicBezTo>
                  <a:cubicBezTo>
                    <a:pt x="21" y="0"/>
                    <a:pt x="24" y="1"/>
                    <a:pt x="26" y="3"/>
                  </a:cubicBezTo>
                  <a:cubicBezTo>
                    <a:pt x="34" y="12"/>
                    <a:pt x="34" y="12"/>
                    <a:pt x="34" y="12"/>
                  </a:cubicBezTo>
                  <a:cubicBezTo>
                    <a:pt x="36" y="14"/>
                    <a:pt x="37" y="17"/>
                    <a:pt x="37" y="20"/>
                  </a:cubicBezTo>
                  <a:cubicBezTo>
                    <a:pt x="37" y="23"/>
                    <a:pt x="36" y="26"/>
                    <a:pt x="34" y="28"/>
                  </a:cubicBezTo>
                  <a:cubicBezTo>
                    <a:pt x="37" y="32"/>
                    <a:pt x="37" y="32"/>
                    <a:pt x="37" y="32"/>
                  </a:cubicBezTo>
                  <a:cubicBezTo>
                    <a:pt x="40" y="30"/>
                    <a:pt x="43" y="28"/>
                    <a:pt x="46" y="28"/>
                  </a:cubicBezTo>
                  <a:cubicBezTo>
                    <a:pt x="49" y="28"/>
                    <a:pt x="52" y="29"/>
                    <a:pt x="54" y="32"/>
                  </a:cubicBezTo>
                  <a:cubicBezTo>
                    <a:pt x="62" y="40"/>
                    <a:pt x="62" y="40"/>
                    <a:pt x="62" y="40"/>
                  </a:cubicBezTo>
                  <a:cubicBezTo>
                    <a:pt x="64" y="42"/>
                    <a:pt x="66" y="45"/>
                    <a:pt x="66" y="48"/>
                  </a:cubicBezTo>
                  <a:cubicBezTo>
                    <a:pt x="66" y="51"/>
                    <a:pt x="64" y="54"/>
                    <a:pt x="62" y="56"/>
                  </a:cubicBezTo>
                  <a:close/>
                  <a:moveTo>
                    <a:pt x="29" y="17"/>
                  </a:moveTo>
                  <a:cubicBezTo>
                    <a:pt x="20" y="9"/>
                    <a:pt x="20" y="9"/>
                    <a:pt x="20" y="9"/>
                  </a:cubicBezTo>
                  <a:cubicBezTo>
                    <a:pt x="20" y="8"/>
                    <a:pt x="19" y="8"/>
                    <a:pt x="18" y="8"/>
                  </a:cubicBezTo>
                  <a:cubicBezTo>
                    <a:pt x="17" y="8"/>
                    <a:pt x="16" y="8"/>
                    <a:pt x="15" y="9"/>
                  </a:cubicBezTo>
                  <a:cubicBezTo>
                    <a:pt x="9" y="15"/>
                    <a:pt x="9" y="15"/>
                    <a:pt x="9" y="15"/>
                  </a:cubicBezTo>
                  <a:cubicBezTo>
                    <a:pt x="8" y="15"/>
                    <a:pt x="8" y="16"/>
                    <a:pt x="8" y="17"/>
                  </a:cubicBezTo>
                  <a:cubicBezTo>
                    <a:pt x="8" y="18"/>
                    <a:pt x="8" y="19"/>
                    <a:pt x="9" y="20"/>
                  </a:cubicBezTo>
                  <a:cubicBezTo>
                    <a:pt x="17" y="28"/>
                    <a:pt x="17" y="28"/>
                    <a:pt x="17" y="28"/>
                  </a:cubicBezTo>
                  <a:cubicBezTo>
                    <a:pt x="18" y="29"/>
                    <a:pt x="19" y="29"/>
                    <a:pt x="20" y="29"/>
                  </a:cubicBezTo>
                  <a:cubicBezTo>
                    <a:pt x="21" y="29"/>
                    <a:pt x="22" y="29"/>
                    <a:pt x="23" y="28"/>
                  </a:cubicBezTo>
                  <a:cubicBezTo>
                    <a:pt x="22" y="27"/>
                    <a:pt x="20" y="26"/>
                    <a:pt x="20" y="24"/>
                  </a:cubicBezTo>
                  <a:cubicBezTo>
                    <a:pt x="20" y="22"/>
                    <a:pt x="22" y="20"/>
                    <a:pt x="24" y="20"/>
                  </a:cubicBezTo>
                  <a:cubicBezTo>
                    <a:pt x="26" y="20"/>
                    <a:pt x="27" y="21"/>
                    <a:pt x="28" y="23"/>
                  </a:cubicBezTo>
                  <a:cubicBezTo>
                    <a:pt x="29" y="22"/>
                    <a:pt x="30" y="21"/>
                    <a:pt x="30" y="20"/>
                  </a:cubicBezTo>
                  <a:cubicBezTo>
                    <a:pt x="30" y="19"/>
                    <a:pt x="29" y="18"/>
                    <a:pt x="29" y="17"/>
                  </a:cubicBezTo>
                  <a:close/>
                  <a:moveTo>
                    <a:pt x="57" y="45"/>
                  </a:moveTo>
                  <a:cubicBezTo>
                    <a:pt x="48" y="37"/>
                    <a:pt x="48" y="37"/>
                    <a:pt x="48" y="37"/>
                  </a:cubicBezTo>
                  <a:cubicBezTo>
                    <a:pt x="48" y="36"/>
                    <a:pt x="47" y="36"/>
                    <a:pt x="46" y="36"/>
                  </a:cubicBezTo>
                  <a:cubicBezTo>
                    <a:pt x="45" y="36"/>
                    <a:pt x="44" y="36"/>
                    <a:pt x="43" y="37"/>
                  </a:cubicBezTo>
                  <a:cubicBezTo>
                    <a:pt x="44" y="39"/>
                    <a:pt x="46" y="40"/>
                    <a:pt x="46" y="42"/>
                  </a:cubicBezTo>
                  <a:cubicBezTo>
                    <a:pt x="46" y="44"/>
                    <a:pt x="44" y="46"/>
                    <a:pt x="42" y="46"/>
                  </a:cubicBezTo>
                  <a:cubicBezTo>
                    <a:pt x="40" y="46"/>
                    <a:pt x="39" y="44"/>
                    <a:pt x="37" y="43"/>
                  </a:cubicBezTo>
                  <a:cubicBezTo>
                    <a:pt x="37" y="43"/>
                    <a:pt x="36" y="44"/>
                    <a:pt x="36" y="46"/>
                  </a:cubicBezTo>
                  <a:cubicBezTo>
                    <a:pt x="36" y="47"/>
                    <a:pt x="36" y="48"/>
                    <a:pt x="37" y="48"/>
                  </a:cubicBezTo>
                  <a:cubicBezTo>
                    <a:pt x="45" y="57"/>
                    <a:pt x="45" y="57"/>
                    <a:pt x="45" y="57"/>
                  </a:cubicBezTo>
                  <a:cubicBezTo>
                    <a:pt x="46" y="57"/>
                    <a:pt x="47" y="58"/>
                    <a:pt x="48" y="58"/>
                  </a:cubicBezTo>
                  <a:cubicBezTo>
                    <a:pt x="49" y="58"/>
                    <a:pt x="50" y="57"/>
                    <a:pt x="51" y="57"/>
                  </a:cubicBezTo>
                  <a:cubicBezTo>
                    <a:pt x="57" y="51"/>
                    <a:pt x="57" y="51"/>
                    <a:pt x="57" y="51"/>
                  </a:cubicBezTo>
                  <a:cubicBezTo>
                    <a:pt x="58" y="50"/>
                    <a:pt x="58" y="49"/>
                    <a:pt x="58" y="48"/>
                  </a:cubicBezTo>
                  <a:cubicBezTo>
                    <a:pt x="58" y="47"/>
                    <a:pt x="58" y="46"/>
                    <a:pt x="57" y="45"/>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nvGrpSpPr>
            <p:cNvPr id="46" name="Group 56"/>
            <p:cNvGrpSpPr/>
            <p:nvPr/>
          </p:nvGrpSpPr>
          <p:grpSpPr>
            <a:xfrm>
              <a:off x="2682097" y="1863835"/>
              <a:ext cx="5173502" cy="1042957"/>
              <a:chOff x="134850" y="1363501"/>
              <a:chExt cx="5173502" cy="1042957"/>
            </a:xfrm>
          </p:grpSpPr>
          <p:sp>
            <p:nvSpPr>
              <p:cNvPr id="51" name="TextBox 41"/>
              <p:cNvSpPr txBox="1"/>
              <p:nvPr/>
            </p:nvSpPr>
            <p:spPr>
              <a:xfrm>
                <a:off x="134850" y="1611304"/>
                <a:ext cx="5173502" cy="795154"/>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各实践团队要仔细研读五项专题行动的具体内容和要求，填写《北京理工大学社会实践项目申报书》，</a:t>
                </a:r>
                <a:r>
                  <a:rPr lang="zh-CN" altLang="zh-CN" sz="1200" dirty="0" smtClean="0"/>
                  <a:t>学院</a:t>
                </a:r>
                <a:r>
                  <a:rPr lang="zh-CN" altLang="en-US" sz="1200" dirty="0" smtClean="0"/>
                  <a:t>根据各申报书质量，</a:t>
                </a:r>
                <a:r>
                  <a:rPr lang="zh-CN" altLang="zh-CN" sz="1200" dirty="0" smtClean="0"/>
                  <a:t>推荐</a:t>
                </a:r>
                <a:r>
                  <a:rPr lang="zh-CN" altLang="zh-CN" sz="1200" dirty="0"/>
                  <a:t>重点团队</a:t>
                </a:r>
                <a:r>
                  <a:rPr lang="zh-CN" altLang="zh-CN" sz="1200" dirty="0" smtClean="0"/>
                  <a:t>，</a:t>
                </a:r>
                <a:r>
                  <a:rPr lang="zh-CN" altLang="zh-CN" sz="1200" b="1" dirty="0" smtClean="0">
                    <a:solidFill>
                      <a:srgbClr val="5F97E4"/>
                    </a:solidFill>
                  </a:rPr>
                  <a:t>对</a:t>
                </a:r>
                <a:r>
                  <a:rPr lang="zh-CN" altLang="zh-CN" sz="1200" b="1" dirty="0">
                    <a:solidFill>
                      <a:srgbClr val="5F97E4"/>
                    </a:solidFill>
                  </a:rPr>
                  <a:t>完成实践的重点团队</a:t>
                </a:r>
                <a:r>
                  <a:rPr lang="zh-CN" altLang="zh-CN" sz="1200" b="1" dirty="0" smtClean="0">
                    <a:solidFill>
                      <a:srgbClr val="5F97E4"/>
                    </a:solidFill>
                  </a:rPr>
                  <a:t>给予经费</a:t>
                </a:r>
                <a:r>
                  <a:rPr lang="zh-CN" altLang="zh-CN" sz="1200" b="1" dirty="0">
                    <a:solidFill>
                      <a:srgbClr val="5F97E4"/>
                    </a:solidFill>
                  </a:rPr>
                  <a:t>补贴，并择优推荐为北京市暑期社会实践重点项目</a:t>
                </a:r>
                <a:r>
                  <a:rPr lang="zh-CN" altLang="zh-CN" sz="1200" dirty="0">
                    <a:solidFill>
                      <a:srgbClr val="5F97E4"/>
                    </a:solidFill>
                  </a:rPr>
                  <a:t> </a:t>
                </a:r>
                <a:endParaRPr lang="en-US" sz="1200" dirty="0">
                  <a:solidFill>
                    <a:srgbClr val="5F97E4"/>
                  </a:solidFill>
                  <a:latin typeface="Arial" pitchFamily="34" charset="0"/>
                  <a:ea typeface="微软雅黑" pitchFamily="34" charset="-122"/>
                  <a:sym typeface="Arial" pitchFamily="34" charset="0"/>
                </a:endParaRPr>
              </a:p>
            </p:txBody>
          </p:sp>
          <p:sp>
            <p:nvSpPr>
              <p:cNvPr id="52" name="Rectangle 42"/>
              <p:cNvSpPr/>
              <p:nvPr/>
            </p:nvSpPr>
            <p:spPr>
              <a:xfrm>
                <a:off x="134850" y="1363501"/>
                <a:ext cx="2114912" cy="215444"/>
              </a:xfrm>
              <a:prstGeom prst="rect">
                <a:avLst/>
              </a:prstGeom>
            </p:spPr>
            <p:txBody>
              <a:bodyPr wrap="none" lIns="0" tIns="0" rIns="0" bIns="0">
                <a:spAutoFit/>
              </a:bodyPr>
              <a:lstStyle/>
              <a:p>
                <a:r>
                  <a:rPr lang="zh-CN" altLang="zh-CN" sz="1400" b="1" dirty="0">
                    <a:solidFill>
                      <a:srgbClr val="5F97E4"/>
                    </a:solidFill>
                  </a:rPr>
                  <a:t>2</a:t>
                </a:r>
                <a:r>
                  <a:rPr lang="en-US" altLang="zh-CN" sz="1400" b="1" dirty="0" smtClean="0">
                    <a:solidFill>
                      <a:srgbClr val="5F97E4"/>
                    </a:solidFill>
                  </a:rPr>
                  <a:t>.</a:t>
                </a:r>
                <a:r>
                  <a:rPr lang="zh-CN" altLang="zh-CN" sz="1400" b="1" dirty="0">
                    <a:solidFill>
                      <a:srgbClr val="5F97E4"/>
                    </a:solidFill>
                  </a:rPr>
                  <a:t>项目申报：</a:t>
                </a:r>
                <a:r>
                  <a:rPr lang="en-US" altLang="zh-CN" sz="1400" b="1" dirty="0">
                    <a:solidFill>
                      <a:srgbClr val="5F97E4"/>
                    </a:solidFill>
                  </a:rPr>
                  <a:t>5</a:t>
                </a:r>
                <a:r>
                  <a:rPr lang="zh-CN" altLang="zh-CN" sz="1400" b="1" dirty="0">
                    <a:solidFill>
                      <a:srgbClr val="5F97E4"/>
                    </a:solidFill>
                  </a:rPr>
                  <a:t>月</a:t>
                </a:r>
                <a:r>
                  <a:rPr lang="en-US" altLang="zh-CN" sz="1400" b="1" dirty="0">
                    <a:solidFill>
                      <a:srgbClr val="5F97E4"/>
                    </a:solidFill>
                  </a:rPr>
                  <a:t>20</a:t>
                </a:r>
                <a:r>
                  <a:rPr lang="zh-CN" altLang="zh-CN" sz="1400" b="1" dirty="0">
                    <a:solidFill>
                      <a:srgbClr val="5F97E4"/>
                    </a:solidFill>
                  </a:rPr>
                  <a:t>日</a:t>
                </a:r>
                <a:r>
                  <a:rPr lang="en-US" altLang="zh-CN" sz="1400" b="1" dirty="0" smtClean="0">
                    <a:solidFill>
                      <a:srgbClr val="5F97E4"/>
                    </a:solidFill>
                  </a:rPr>
                  <a:t>—5</a:t>
                </a:r>
                <a:r>
                  <a:rPr lang="zh-CN" altLang="zh-CN" sz="1400" b="1" dirty="0" smtClean="0">
                    <a:solidFill>
                      <a:srgbClr val="5F97E4"/>
                    </a:solidFill>
                  </a:rPr>
                  <a:t>月</a:t>
                </a:r>
                <a:r>
                  <a:rPr lang="en-US" altLang="zh-CN" sz="1400" b="1" dirty="0" smtClean="0">
                    <a:solidFill>
                      <a:srgbClr val="5F97E4"/>
                    </a:solidFill>
                  </a:rPr>
                  <a:t>31</a:t>
                </a:r>
                <a:r>
                  <a:rPr lang="zh-CN" altLang="zh-CN" sz="1400" b="1" dirty="0" smtClean="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grpSp>
          <p:nvGrpSpPr>
            <p:cNvPr id="53" name="Group 56"/>
            <p:cNvGrpSpPr/>
            <p:nvPr/>
          </p:nvGrpSpPr>
          <p:grpSpPr>
            <a:xfrm>
              <a:off x="2648390" y="3147820"/>
              <a:ext cx="5207209" cy="549645"/>
              <a:chOff x="101143" y="1124023"/>
              <a:chExt cx="5207209" cy="549645"/>
            </a:xfrm>
          </p:grpSpPr>
          <p:sp>
            <p:nvSpPr>
              <p:cNvPr id="54" name="TextBox 41"/>
              <p:cNvSpPr txBox="1"/>
              <p:nvPr/>
            </p:nvSpPr>
            <p:spPr>
              <a:xfrm>
                <a:off x="134850" y="1412058"/>
                <a:ext cx="5173502" cy="261610"/>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针对开展实践活动的方式方法、报告撰写等内容开展集中培训。 </a:t>
                </a:r>
                <a:endParaRPr lang="en-US" sz="1200" dirty="0">
                  <a:solidFill>
                    <a:schemeClr val="tx1">
                      <a:lumMod val="65000"/>
                      <a:lumOff val="35000"/>
                    </a:schemeClr>
                  </a:solidFill>
                  <a:latin typeface="Arial" pitchFamily="34" charset="0"/>
                  <a:ea typeface="微软雅黑" pitchFamily="34" charset="-122"/>
                  <a:sym typeface="Arial" pitchFamily="34" charset="0"/>
                </a:endParaRPr>
              </a:p>
            </p:txBody>
          </p:sp>
          <p:sp>
            <p:nvSpPr>
              <p:cNvPr id="55" name="Rectangle 42"/>
              <p:cNvSpPr/>
              <p:nvPr/>
            </p:nvSpPr>
            <p:spPr>
              <a:xfrm>
                <a:off x="101143" y="1124023"/>
                <a:ext cx="1585758" cy="215444"/>
              </a:xfrm>
              <a:prstGeom prst="rect">
                <a:avLst/>
              </a:prstGeom>
            </p:spPr>
            <p:txBody>
              <a:bodyPr wrap="none" lIns="0" tIns="0" rIns="0" bIns="0">
                <a:spAutoFit/>
              </a:bodyPr>
              <a:lstStyle/>
              <a:p>
                <a:r>
                  <a:rPr lang="en-US" altLang="zh-CN" sz="1400" b="1" dirty="0">
                    <a:solidFill>
                      <a:srgbClr val="5F97E4"/>
                    </a:solidFill>
                  </a:rPr>
                  <a:t>3</a:t>
                </a:r>
                <a:r>
                  <a:rPr lang="zh-CN" altLang="zh-CN" sz="1400" b="1" dirty="0">
                    <a:solidFill>
                      <a:srgbClr val="5F97E4"/>
                    </a:solidFill>
                  </a:rPr>
                  <a:t>、培训辅导：</a:t>
                </a:r>
                <a:r>
                  <a:rPr lang="en-US" altLang="zh-CN" sz="1400" b="1" dirty="0">
                    <a:solidFill>
                      <a:srgbClr val="5F97E4"/>
                    </a:solidFill>
                  </a:rPr>
                  <a:t>6</a:t>
                </a:r>
                <a:r>
                  <a:rPr lang="zh-CN" altLang="zh-CN" sz="1400" b="1" dirty="0">
                    <a:solidFill>
                      <a:srgbClr val="5F97E4"/>
                    </a:solidFill>
                  </a:rPr>
                  <a:t>月</a:t>
                </a:r>
                <a:r>
                  <a:rPr lang="en-US" altLang="zh-CN" sz="1400" b="1" dirty="0">
                    <a:solidFill>
                      <a:srgbClr val="5F97E4"/>
                    </a:solidFill>
                  </a:rPr>
                  <a:t>5</a:t>
                </a:r>
                <a:r>
                  <a:rPr lang="zh-CN" altLang="zh-CN" sz="1400" b="1" dirty="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grpSp>
      <p:sp>
        <p:nvSpPr>
          <p:cNvPr id="56" name="Freeform 304"/>
          <p:cNvSpPr>
            <a:spLocks noEditPoints="1"/>
          </p:cNvSpPr>
          <p:nvPr/>
        </p:nvSpPr>
        <p:spPr bwMode="auto">
          <a:xfrm>
            <a:off x="455970" y="1269129"/>
            <a:ext cx="328339" cy="352418"/>
          </a:xfrm>
          <a:custGeom>
            <a:avLst/>
            <a:gdLst>
              <a:gd name="T0" fmla="*/ 142 w 154"/>
              <a:gd name="T1" fmla="*/ 165 h 165"/>
              <a:gd name="T2" fmla="*/ 0 w 154"/>
              <a:gd name="T3" fmla="*/ 154 h 165"/>
              <a:gd name="T4" fmla="*/ 12 w 154"/>
              <a:gd name="T5" fmla="*/ 23 h 165"/>
              <a:gd name="T6" fmla="*/ 24 w 154"/>
              <a:gd name="T7" fmla="*/ 15 h 165"/>
              <a:gd name="T8" fmla="*/ 45 w 154"/>
              <a:gd name="T9" fmla="*/ 0 h 165"/>
              <a:gd name="T10" fmla="*/ 59 w 154"/>
              <a:gd name="T11" fmla="*/ 23 h 165"/>
              <a:gd name="T12" fmla="*/ 95 w 154"/>
              <a:gd name="T13" fmla="*/ 15 h 165"/>
              <a:gd name="T14" fmla="*/ 116 w 154"/>
              <a:gd name="T15" fmla="*/ 0 h 165"/>
              <a:gd name="T16" fmla="*/ 130 w 154"/>
              <a:gd name="T17" fmla="*/ 23 h 165"/>
              <a:gd name="T18" fmla="*/ 154 w 154"/>
              <a:gd name="T19" fmla="*/ 35 h 165"/>
              <a:gd name="T20" fmla="*/ 39 w 154"/>
              <a:gd name="T21" fmla="*/ 86 h 165"/>
              <a:gd name="T22" fmla="*/ 12 w 154"/>
              <a:gd name="T23" fmla="*/ 59 h 165"/>
              <a:gd name="T24" fmla="*/ 39 w 154"/>
              <a:gd name="T25" fmla="*/ 86 h 165"/>
              <a:gd name="T26" fmla="*/ 39 w 154"/>
              <a:gd name="T27" fmla="*/ 91 h 165"/>
              <a:gd name="T28" fmla="*/ 12 w 154"/>
              <a:gd name="T29" fmla="*/ 121 h 165"/>
              <a:gd name="T30" fmla="*/ 39 w 154"/>
              <a:gd name="T31" fmla="*/ 154 h 165"/>
              <a:gd name="T32" fmla="*/ 12 w 154"/>
              <a:gd name="T33" fmla="*/ 127 h 165"/>
              <a:gd name="T34" fmla="*/ 39 w 154"/>
              <a:gd name="T35" fmla="*/ 154 h 165"/>
              <a:gd name="T36" fmla="*/ 45 w 154"/>
              <a:gd name="T37" fmla="*/ 12 h 165"/>
              <a:gd name="T38" fmla="*/ 36 w 154"/>
              <a:gd name="T39" fmla="*/ 15 h 165"/>
              <a:gd name="T40" fmla="*/ 39 w 154"/>
              <a:gd name="T41" fmla="*/ 44 h 165"/>
              <a:gd name="T42" fmla="*/ 48 w 154"/>
              <a:gd name="T43" fmla="*/ 41 h 165"/>
              <a:gd name="T44" fmla="*/ 74 w 154"/>
              <a:gd name="T45" fmla="*/ 86 h 165"/>
              <a:gd name="T46" fmla="*/ 45 w 154"/>
              <a:gd name="T47" fmla="*/ 59 h 165"/>
              <a:gd name="T48" fmla="*/ 74 w 154"/>
              <a:gd name="T49" fmla="*/ 86 h 165"/>
              <a:gd name="T50" fmla="*/ 74 w 154"/>
              <a:gd name="T51" fmla="*/ 91 h 165"/>
              <a:gd name="T52" fmla="*/ 45 w 154"/>
              <a:gd name="T53" fmla="*/ 121 h 165"/>
              <a:gd name="T54" fmla="*/ 74 w 154"/>
              <a:gd name="T55" fmla="*/ 154 h 165"/>
              <a:gd name="T56" fmla="*/ 45 w 154"/>
              <a:gd name="T57" fmla="*/ 127 h 165"/>
              <a:gd name="T58" fmla="*/ 74 w 154"/>
              <a:gd name="T59" fmla="*/ 154 h 165"/>
              <a:gd name="T60" fmla="*/ 110 w 154"/>
              <a:gd name="T61" fmla="*/ 59 h 165"/>
              <a:gd name="T62" fmla="*/ 80 w 154"/>
              <a:gd name="T63" fmla="*/ 86 h 165"/>
              <a:gd name="T64" fmla="*/ 110 w 154"/>
              <a:gd name="T65" fmla="*/ 121 h 165"/>
              <a:gd name="T66" fmla="*/ 80 w 154"/>
              <a:gd name="T67" fmla="*/ 91 h 165"/>
              <a:gd name="T68" fmla="*/ 110 w 154"/>
              <a:gd name="T69" fmla="*/ 121 h 165"/>
              <a:gd name="T70" fmla="*/ 110 w 154"/>
              <a:gd name="T71" fmla="*/ 127 h 165"/>
              <a:gd name="T72" fmla="*/ 80 w 154"/>
              <a:gd name="T73" fmla="*/ 154 h 165"/>
              <a:gd name="T74" fmla="*/ 119 w 154"/>
              <a:gd name="T75" fmla="*/ 15 h 165"/>
              <a:gd name="T76" fmla="*/ 110 w 154"/>
              <a:gd name="T77" fmla="*/ 12 h 165"/>
              <a:gd name="T78" fmla="*/ 107 w 154"/>
              <a:gd name="T79" fmla="*/ 41 h 165"/>
              <a:gd name="T80" fmla="*/ 116 w 154"/>
              <a:gd name="T81" fmla="*/ 44 h 165"/>
              <a:gd name="T82" fmla="*/ 119 w 154"/>
              <a:gd name="T83" fmla="*/ 15 h 165"/>
              <a:gd name="T84" fmla="*/ 142 w 154"/>
              <a:gd name="T85" fmla="*/ 59 h 165"/>
              <a:gd name="T86" fmla="*/ 116 w 154"/>
              <a:gd name="T87" fmla="*/ 86 h 165"/>
              <a:gd name="T88" fmla="*/ 142 w 154"/>
              <a:gd name="T89" fmla="*/ 121 h 165"/>
              <a:gd name="T90" fmla="*/ 116 w 154"/>
              <a:gd name="T91" fmla="*/ 91 h 165"/>
              <a:gd name="T92" fmla="*/ 142 w 154"/>
              <a:gd name="T93" fmla="*/ 121 h 165"/>
              <a:gd name="T94" fmla="*/ 142 w 154"/>
              <a:gd name="T95" fmla="*/ 127 h 165"/>
              <a:gd name="T96" fmla="*/ 116 w 154"/>
              <a:gd name="T97" fmla="*/ 15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4" h="165">
                <a:moveTo>
                  <a:pt x="154" y="154"/>
                </a:moveTo>
                <a:cubicBezTo>
                  <a:pt x="154" y="160"/>
                  <a:pt x="149" y="165"/>
                  <a:pt x="142" y="165"/>
                </a:cubicBezTo>
                <a:cubicBezTo>
                  <a:pt x="12" y="165"/>
                  <a:pt x="12" y="165"/>
                  <a:pt x="12" y="165"/>
                </a:cubicBezTo>
                <a:cubicBezTo>
                  <a:pt x="6" y="165"/>
                  <a:pt x="0" y="160"/>
                  <a:pt x="0" y="154"/>
                </a:cubicBezTo>
                <a:cubicBezTo>
                  <a:pt x="0" y="35"/>
                  <a:pt x="0" y="35"/>
                  <a:pt x="0" y="35"/>
                </a:cubicBezTo>
                <a:cubicBezTo>
                  <a:pt x="0" y="29"/>
                  <a:pt x="6" y="23"/>
                  <a:pt x="12" y="23"/>
                </a:cubicBezTo>
                <a:cubicBezTo>
                  <a:pt x="24" y="23"/>
                  <a:pt x="24" y="23"/>
                  <a:pt x="24" y="23"/>
                </a:cubicBezTo>
                <a:cubicBezTo>
                  <a:pt x="24" y="15"/>
                  <a:pt x="24" y="15"/>
                  <a:pt x="24" y="15"/>
                </a:cubicBezTo>
                <a:cubicBezTo>
                  <a:pt x="24" y="6"/>
                  <a:pt x="31" y="0"/>
                  <a:pt x="39" y="0"/>
                </a:cubicBezTo>
                <a:cubicBezTo>
                  <a:pt x="45" y="0"/>
                  <a:pt x="45" y="0"/>
                  <a:pt x="45" y="0"/>
                </a:cubicBezTo>
                <a:cubicBezTo>
                  <a:pt x="53" y="0"/>
                  <a:pt x="59" y="6"/>
                  <a:pt x="59" y="15"/>
                </a:cubicBezTo>
                <a:cubicBezTo>
                  <a:pt x="59" y="23"/>
                  <a:pt x="59" y="23"/>
                  <a:pt x="59" y="23"/>
                </a:cubicBezTo>
                <a:cubicBezTo>
                  <a:pt x="95" y="23"/>
                  <a:pt x="95" y="23"/>
                  <a:pt x="95" y="23"/>
                </a:cubicBezTo>
                <a:cubicBezTo>
                  <a:pt x="95" y="15"/>
                  <a:pt x="95" y="15"/>
                  <a:pt x="95" y="15"/>
                </a:cubicBezTo>
                <a:cubicBezTo>
                  <a:pt x="95" y="6"/>
                  <a:pt x="102" y="0"/>
                  <a:pt x="110" y="0"/>
                </a:cubicBezTo>
                <a:cubicBezTo>
                  <a:pt x="116" y="0"/>
                  <a:pt x="116" y="0"/>
                  <a:pt x="116" y="0"/>
                </a:cubicBezTo>
                <a:cubicBezTo>
                  <a:pt x="124" y="0"/>
                  <a:pt x="130" y="6"/>
                  <a:pt x="130" y="15"/>
                </a:cubicBezTo>
                <a:cubicBezTo>
                  <a:pt x="130" y="23"/>
                  <a:pt x="130" y="23"/>
                  <a:pt x="130" y="23"/>
                </a:cubicBezTo>
                <a:cubicBezTo>
                  <a:pt x="142" y="23"/>
                  <a:pt x="142" y="23"/>
                  <a:pt x="142" y="23"/>
                </a:cubicBezTo>
                <a:cubicBezTo>
                  <a:pt x="149" y="23"/>
                  <a:pt x="154" y="29"/>
                  <a:pt x="154" y="35"/>
                </a:cubicBezTo>
                <a:lnTo>
                  <a:pt x="154" y="154"/>
                </a:lnTo>
                <a:close/>
                <a:moveTo>
                  <a:pt x="39" y="86"/>
                </a:moveTo>
                <a:cubicBezTo>
                  <a:pt x="39" y="59"/>
                  <a:pt x="39" y="59"/>
                  <a:pt x="39" y="59"/>
                </a:cubicBezTo>
                <a:cubicBezTo>
                  <a:pt x="12" y="59"/>
                  <a:pt x="12" y="59"/>
                  <a:pt x="12" y="59"/>
                </a:cubicBezTo>
                <a:cubicBezTo>
                  <a:pt x="12" y="86"/>
                  <a:pt x="12" y="86"/>
                  <a:pt x="12" y="86"/>
                </a:cubicBezTo>
                <a:lnTo>
                  <a:pt x="39" y="86"/>
                </a:lnTo>
                <a:close/>
                <a:moveTo>
                  <a:pt x="39" y="121"/>
                </a:moveTo>
                <a:cubicBezTo>
                  <a:pt x="39" y="91"/>
                  <a:pt x="39" y="91"/>
                  <a:pt x="39" y="91"/>
                </a:cubicBezTo>
                <a:cubicBezTo>
                  <a:pt x="12" y="91"/>
                  <a:pt x="12" y="91"/>
                  <a:pt x="12" y="91"/>
                </a:cubicBezTo>
                <a:cubicBezTo>
                  <a:pt x="12" y="121"/>
                  <a:pt x="12" y="121"/>
                  <a:pt x="12" y="121"/>
                </a:cubicBezTo>
                <a:lnTo>
                  <a:pt x="39" y="121"/>
                </a:lnTo>
                <a:close/>
                <a:moveTo>
                  <a:pt x="39" y="154"/>
                </a:moveTo>
                <a:cubicBezTo>
                  <a:pt x="39" y="127"/>
                  <a:pt x="39" y="127"/>
                  <a:pt x="39" y="127"/>
                </a:cubicBezTo>
                <a:cubicBezTo>
                  <a:pt x="12" y="127"/>
                  <a:pt x="12" y="127"/>
                  <a:pt x="12" y="127"/>
                </a:cubicBezTo>
                <a:cubicBezTo>
                  <a:pt x="12" y="154"/>
                  <a:pt x="12" y="154"/>
                  <a:pt x="12" y="154"/>
                </a:cubicBezTo>
                <a:lnTo>
                  <a:pt x="39" y="154"/>
                </a:lnTo>
                <a:close/>
                <a:moveTo>
                  <a:pt x="48" y="15"/>
                </a:moveTo>
                <a:cubicBezTo>
                  <a:pt x="48" y="13"/>
                  <a:pt x="46" y="12"/>
                  <a:pt x="45" y="12"/>
                </a:cubicBezTo>
                <a:cubicBezTo>
                  <a:pt x="39" y="12"/>
                  <a:pt x="39" y="12"/>
                  <a:pt x="39" y="12"/>
                </a:cubicBezTo>
                <a:cubicBezTo>
                  <a:pt x="37" y="12"/>
                  <a:pt x="36" y="13"/>
                  <a:pt x="36" y="15"/>
                </a:cubicBezTo>
                <a:cubicBezTo>
                  <a:pt x="36" y="41"/>
                  <a:pt x="36" y="41"/>
                  <a:pt x="36" y="41"/>
                </a:cubicBezTo>
                <a:cubicBezTo>
                  <a:pt x="36" y="43"/>
                  <a:pt x="37" y="44"/>
                  <a:pt x="39" y="44"/>
                </a:cubicBezTo>
                <a:cubicBezTo>
                  <a:pt x="45" y="44"/>
                  <a:pt x="45" y="44"/>
                  <a:pt x="45" y="44"/>
                </a:cubicBezTo>
                <a:cubicBezTo>
                  <a:pt x="46" y="44"/>
                  <a:pt x="48" y="43"/>
                  <a:pt x="48" y="41"/>
                </a:cubicBezTo>
                <a:lnTo>
                  <a:pt x="48" y="15"/>
                </a:lnTo>
                <a:close/>
                <a:moveTo>
                  <a:pt x="74" y="86"/>
                </a:moveTo>
                <a:cubicBezTo>
                  <a:pt x="74" y="59"/>
                  <a:pt x="74" y="59"/>
                  <a:pt x="74" y="59"/>
                </a:cubicBezTo>
                <a:cubicBezTo>
                  <a:pt x="45" y="59"/>
                  <a:pt x="45" y="59"/>
                  <a:pt x="45" y="59"/>
                </a:cubicBezTo>
                <a:cubicBezTo>
                  <a:pt x="45" y="86"/>
                  <a:pt x="45" y="86"/>
                  <a:pt x="45" y="86"/>
                </a:cubicBezTo>
                <a:lnTo>
                  <a:pt x="74" y="86"/>
                </a:lnTo>
                <a:close/>
                <a:moveTo>
                  <a:pt x="74" y="121"/>
                </a:moveTo>
                <a:cubicBezTo>
                  <a:pt x="74" y="91"/>
                  <a:pt x="74" y="91"/>
                  <a:pt x="74" y="91"/>
                </a:cubicBezTo>
                <a:cubicBezTo>
                  <a:pt x="45" y="91"/>
                  <a:pt x="45" y="91"/>
                  <a:pt x="45" y="91"/>
                </a:cubicBezTo>
                <a:cubicBezTo>
                  <a:pt x="45" y="121"/>
                  <a:pt x="45" y="121"/>
                  <a:pt x="45" y="121"/>
                </a:cubicBezTo>
                <a:lnTo>
                  <a:pt x="74" y="121"/>
                </a:lnTo>
                <a:close/>
                <a:moveTo>
                  <a:pt x="74" y="154"/>
                </a:moveTo>
                <a:cubicBezTo>
                  <a:pt x="74" y="127"/>
                  <a:pt x="74" y="127"/>
                  <a:pt x="74" y="127"/>
                </a:cubicBezTo>
                <a:cubicBezTo>
                  <a:pt x="45" y="127"/>
                  <a:pt x="45" y="127"/>
                  <a:pt x="45" y="127"/>
                </a:cubicBezTo>
                <a:cubicBezTo>
                  <a:pt x="45" y="154"/>
                  <a:pt x="45" y="154"/>
                  <a:pt x="45" y="154"/>
                </a:cubicBezTo>
                <a:lnTo>
                  <a:pt x="74" y="154"/>
                </a:lnTo>
                <a:close/>
                <a:moveTo>
                  <a:pt x="110" y="86"/>
                </a:moveTo>
                <a:cubicBezTo>
                  <a:pt x="110" y="59"/>
                  <a:pt x="110" y="59"/>
                  <a:pt x="110" y="59"/>
                </a:cubicBezTo>
                <a:cubicBezTo>
                  <a:pt x="80" y="59"/>
                  <a:pt x="80" y="59"/>
                  <a:pt x="80" y="59"/>
                </a:cubicBezTo>
                <a:cubicBezTo>
                  <a:pt x="80" y="86"/>
                  <a:pt x="80" y="86"/>
                  <a:pt x="80" y="86"/>
                </a:cubicBezTo>
                <a:lnTo>
                  <a:pt x="110" y="86"/>
                </a:lnTo>
                <a:close/>
                <a:moveTo>
                  <a:pt x="110" y="121"/>
                </a:moveTo>
                <a:cubicBezTo>
                  <a:pt x="110" y="91"/>
                  <a:pt x="110" y="91"/>
                  <a:pt x="110" y="91"/>
                </a:cubicBezTo>
                <a:cubicBezTo>
                  <a:pt x="80" y="91"/>
                  <a:pt x="80" y="91"/>
                  <a:pt x="80" y="91"/>
                </a:cubicBezTo>
                <a:cubicBezTo>
                  <a:pt x="80" y="121"/>
                  <a:pt x="80" y="121"/>
                  <a:pt x="80" y="121"/>
                </a:cubicBezTo>
                <a:lnTo>
                  <a:pt x="110" y="121"/>
                </a:lnTo>
                <a:close/>
                <a:moveTo>
                  <a:pt x="110" y="154"/>
                </a:moveTo>
                <a:cubicBezTo>
                  <a:pt x="110" y="127"/>
                  <a:pt x="110" y="127"/>
                  <a:pt x="110" y="127"/>
                </a:cubicBezTo>
                <a:cubicBezTo>
                  <a:pt x="80" y="127"/>
                  <a:pt x="80" y="127"/>
                  <a:pt x="80" y="127"/>
                </a:cubicBezTo>
                <a:cubicBezTo>
                  <a:pt x="80" y="154"/>
                  <a:pt x="80" y="154"/>
                  <a:pt x="80" y="154"/>
                </a:cubicBezTo>
                <a:lnTo>
                  <a:pt x="110" y="154"/>
                </a:lnTo>
                <a:close/>
                <a:moveTo>
                  <a:pt x="119" y="15"/>
                </a:moveTo>
                <a:cubicBezTo>
                  <a:pt x="119" y="13"/>
                  <a:pt x="117" y="12"/>
                  <a:pt x="116" y="12"/>
                </a:cubicBezTo>
                <a:cubicBezTo>
                  <a:pt x="110" y="12"/>
                  <a:pt x="110" y="12"/>
                  <a:pt x="110" y="12"/>
                </a:cubicBezTo>
                <a:cubicBezTo>
                  <a:pt x="108" y="12"/>
                  <a:pt x="107" y="13"/>
                  <a:pt x="107" y="15"/>
                </a:cubicBezTo>
                <a:cubicBezTo>
                  <a:pt x="107" y="41"/>
                  <a:pt x="107" y="41"/>
                  <a:pt x="107" y="41"/>
                </a:cubicBezTo>
                <a:cubicBezTo>
                  <a:pt x="107" y="43"/>
                  <a:pt x="108" y="44"/>
                  <a:pt x="110" y="44"/>
                </a:cubicBezTo>
                <a:cubicBezTo>
                  <a:pt x="116" y="44"/>
                  <a:pt x="116" y="44"/>
                  <a:pt x="116" y="44"/>
                </a:cubicBezTo>
                <a:cubicBezTo>
                  <a:pt x="117" y="44"/>
                  <a:pt x="119" y="43"/>
                  <a:pt x="119" y="41"/>
                </a:cubicBezTo>
                <a:lnTo>
                  <a:pt x="119" y="15"/>
                </a:lnTo>
                <a:close/>
                <a:moveTo>
                  <a:pt x="142" y="86"/>
                </a:moveTo>
                <a:cubicBezTo>
                  <a:pt x="142" y="59"/>
                  <a:pt x="142" y="59"/>
                  <a:pt x="142" y="59"/>
                </a:cubicBezTo>
                <a:cubicBezTo>
                  <a:pt x="116" y="59"/>
                  <a:pt x="116" y="59"/>
                  <a:pt x="116" y="59"/>
                </a:cubicBezTo>
                <a:cubicBezTo>
                  <a:pt x="116" y="86"/>
                  <a:pt x="116" y="86"/>
                  <a:pt x="116" y="86"/>
                </a:cubicBezTo>
                <a:lnTo>
                  <a:pt x="142" y="86"/>
                </a:lnTo>
                <a:close/>
                <a:moveTo>
                  <a:pt x="142" y="121"/>
                </a:moveTo>
                <a:cubicBezTo>
                  <a:pt x="142" y="91"/>
                  <a:pt x="142" y="91"/>
                  <a:pt x="142" y="91"/>
                </a:cubicBezTo>
                <a:cubicBezTo>
                  <a:pt x="116" y="91"/>
                  <a:pt x="116" y="91"/>
                  <a:pt x="116" y="91"/>
                </a:cubicBezTo>
                <a:cubicBezTo>
                  <a:pt x="116" y="121"/>
                  <a:pt x="116" y="121"/>
                  <a:pt x="116" y="121"/>
                </a:cubicBezTo>
                <a:lnTo>
                  <a:pt x="142" y="121"/>
                </a:lnTo>
                <a:close/>
                <a:moveTo>
                  <a:pt x="142" y="154"/>
                </a:moveTo>
                <a:cubicBezTo>
                  <a:pt x="142" y="127"/>
                  <a:pt x="142" y="127"/>
                  <a:pt x="142" y="127"/>
                </a:cubicBezTo>
                <a:cubicBezTo>
                  <a:pt x="116" y="127"/>
                  <a:pt x="116" y="127"/>
                  <a:pt x="116" y="127"/>
                </a:cubicBezTo>
                <a:cubicBezTo>
                  <a:pt x="116" y="154"/>
                  <a:pt x="116" y="154"/>
                  <a:pt x="116" y="154"/>
                </a:cubicBezTo>
                <a:lnTo>
                  <a:pt x="142" y="154"/>
                </a:ln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85744799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p:cTn id="7" dur="500" fill="hold"/>
                                        <p:tgtEl>
                                          <p:spTgt spid="63"/>
                                        </p:tgtEl>
                                        <p:attrNameLst>
                                          <p:attrName>ppt_w</p:attrName>
                                        </p:attrNameLst>
                                      </p:cBhvr>
                                      <p:tavLst>
                                        <p:tav tm="0">
                                          <p:val>
                                            <p:fltVal val="0"/>
                                          </p:val>
                                        </p:tav>
                                        <p:tav tm="100000">
                                          <p:val>
                                            <p:strVal val="#ppt_w"/>
                                          </p:val>
                                        </p:tav>
                                      </p:tavLst>
                                    </p:anim>
                                    <p:anim calcmode="lin" valueType="num">
                                      <p:cBhvr>
                                        <p:cTn id="8" dur="500" fill="hold"/>
                                        <p:tgtEl>
                                          <p:spTgt spid="63"/>
                                        </p:tgtEl>
                                        <p:attrNameLst>
                                          <p:attrName>ppt_h</p:attrName>
                                        </p:attrNameLst>
                                      </p:cBhvr>
                                      <p:tavLst>
                                        <p:tav tm="0">
                                          <p:val>
                                            <p:fltVal val="0"/>
                                          </p:val>
                                        </p:tav>
                                        <p:tav tm="100000">
                                          <p:val>
                                            <p:strVal val="#ppt_h"/>
                                          </p:val>
                                        </p:tav>
                                      </p:tavLst>
                                    </p:anim>
                                    <p:animEffect transition="in" filter="fade">
                                      <p:cBhvr>
                                        <p:cTn id="9" dur="500"/>
                                        <p:tgtEl>
                                          <p:spTgt spid="63"/>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3" name="Group 62"/>
          <p:cNvGrpSpPr/>
          <p:nvPr/>
        </p:nvGrpSpPr>
        <p:grpSpPr>
          <a:xfrm>
            <a:off x="309082" y="922201"/>
            <a:ext cx="900714" cy="935218"/>
            <a:chOff x="3590171" y="1274819"/>
            <a:chExt cx="1451696" cy="1507307"/>
          </a:xfrm>
        </p:grpSpPr>
        <p:sp>
          <p:nvSpPr>
            <p:cNvPr id="61" name="Oval 60"/>
            <p:cNvSpPr>
              <a:spLocks noChangeAspect="1"/>
            </p:cNvSpPr>
            <p:nvPr/>
          </p:nvSpPr>
          <p:spPr>
            <a:xfrm>
              <a:off x="3590171" y="1330430"/>
              <a:ext cx="1451696" cy="1451696"/>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b="1" dirty="0">
                <a:solidFill>
                  <a:schemeClr val="bg1"/>
                </a:solidFill>
                <a:latin typeface="Arial" pitchFamily="34" charset="0"/>
                <a:ea typeface="微软雅黑" pitchFamily="34" charset="-122"/>
                <a:sym typeface="Arial" pitchFamily="34" charset="0"/>
              </a:endParaRPr>
            </a:p>
          </p:txBody>
        </p:sp>
        <p:sp>
          <p:nvSpPr>
            <p:cNvPr id="30" name="Oval 29"/>
            <p:cNvSpPr>
              <a:spLocks noChangeAspect="1"/>
            </p:cNvSpPr>
            <p:nvPr/>
          </p:nvSpPr>
          <p:spPr>
            <a:xfrm>
              <a:off x="3590171" y="1274819"/>
              <a:ext cx="1451696" cy="145169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b="1" dirty="0">
                <a:solidFill>
                  <a:schemeClr val="bg1"/>
                </a:solidFill>
                <a:latin typeface="Arial" pitchFamily="34" charset="0"/>
                <a:ea typeface="微软雅黑" pitchFamily="34" charset="-122"/>
                <a:sym typeface="Arial" pitchFamily="34" charset="0"/>
              </a:endParaRPr>
            </a:p>
          </p:txBody>
        </p:sp>
      </p:grpSp>
      <p:sp>
        <p:nvSpPr>
          <p:cNvPr id="38" name="文本框 37"/>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工作安排</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2" name="组 1"/>
          <p:cNvGrpSpPr/>
          <p:nvPr/>
        </p:nvGrpSpPr>
        <p:grpSpPr>
          <a:xfrm>
            <a:off x="1650645" y="977945"/>
            <a:ext cx="6204954" cy="3149194"/>
            <a:chOff x="2682097" y="977945"/>
            <a:chExt cx="5173502" cy="3149194"/>
          </a:xfrm>
        </p:grpSpPr>
        <p:grpSp>
          <p:nvGrpSpPr>
            <p:cNvPr id="40" name="Group 56"/>
            <p:cNvGrpSpPr/>
            <p:nvPr/>
          </p:nvGrpSpPr>
          <p:grpSpPr>
            <a:xfrm>
              <a:off x="2682097" y="977945"/>
              <a:ext cx="5173502" cy="902521"/>
              <a:chOff x="134850" y="1363501"/>
              <a:chExt cx="5173502" cy="902521"/>
            </a:xfrm>
          </p:grpSpPr>
          <p:sp>
            <p:nvSpPr>
              <p:cNvPr id="42" name="TextBox 41"/>
              <p:cNvSpPr txBox="1"/>
              <p:nvPr/>
            </p:nvSpPr>
            <p:spPr>
              <a:xfrm>
                <a:off x="134850" y="1727413"/>
                <a:ext cx="5173502" cy="538609"/>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根据参加培训情况，校团委为立项团队配备实践服装和保险，学院配合提供相应信息。 </a:t>
                </a:r>
                <a:endParaRPr lang="en-US" sz="1200" dirty="0">
                  <a:solidFill>
                    <a:schemeClr val="tx1">
                      <a:lumMod val="65000"/>
                      <a:lumOff val="35000"/>
                    </a:schemeClr>
                  </a:solidFill>
                  <a:latin typeface="Arial" pitchFamily="34" charset="0"/>
                  <a:ea typeface="微软雅黑" pitchFamily="34" charset="-122"/>
                  <a:sym typeface="Arial" pitchFamily="34" charset="0"/>
                </a:endParaRPr>
              </a:p>
            </p:txBody>
          </p:sp>
          <p:sp>
            <p:nvSpPr>
              <p:cNvPr id="43" name="Rectangle 42"/>
              <p:cNvSpPr/>
              <p:nvPr/>
            </p:nvSpPr>
            <p:spPr>
              <a:xfrm>
                <a:off x="134850" y="1363501"/>
                <a:ext cx="2364304" cy="215444"/>
              </a:xfrm>
              <a:prstGeom prst="rect">
                <a:avLst/>
              </a:prstGeom>
            </p:spPr>
            <p:txBody>
              <a:bodyPr wrap="none" lIns="0" tIns="0" rIns="0" bIns="0">
                <a:spAutoFit/>
              </a:bodyPr>
              <a:lstStyle/>
              <a:p>
                <a:r>
                  <a:rPr lang="en-US" altLang="zh-CN" sz="1400" b="1" dirty="0">
                    <a:solidFill>
                      <a:srgbClr val="5F97E4"/>
                    </a:solidFill>
                  </a:rPr>
                  <a:t>4</a:t>
                </a:r>
                <a:r>
                  <a:rPr lang="zh-CN" altLang="zh-CN" sz="1400" b="1" dirty="0">
                    <a:solidFill>
                      <a:srgbClr val="5F97E4"/>
                    </a:solidFill>
                  </a:rPr>
                  <a:t>、物资准备：</a:t>
                </a:r>
                <a:r>
                  <a:rPr lang="en-US" altLang="zh-CN" sz="1400" b="1" dirty="0">
                    <a:solidFill>
                      <a:srgbClr val="5F97E4"/>
                    </a:solidFill>
                  </a:rPr>
                  <a:t>6</a:t>
                </a:r>
                <a:r>
                  <a:rPr lang="zh-CN" altLang="zh-CN" sz="1400" b="1" dirty="0">
                    <a:solidFill>
                      <a:srgbClr val="5F97E4"/>
                    </a:solidFill>
                  </a:rPr>
                  <a:t>月</a:t>
                </a:r>
                <a:r>
                  <a:rPr lang="en-US" altLang="zh-CN" sz="1400" b="1" dirty="0">
                    <a:solidFill>
                      <a:srgbClr val="5F97E4"/>
                    </a:solidFill>
                  </a:rPr>
                  <a:t>6</a:t>
                </a:r>
                <a:r>
                  <a:rPr lang="zh-CN" altLang="zh-CN" sz="1400" b="1" dirty="0">
                    <a:solidFill>
                      <a:srgbClr val="5F97E4"/>
                    </a:solidFill>
                  </a:rPr>
                  <a:t>日—</a:t>
                </a:r>
                <a:r>
                  <a:rPr lang="en-US" altLang="zh-CN" sz="1400" b="1" dirty="0">
                    <a:solidFill>
                      <a:srgbClr val="5F97E4"/>
                    </a:solidFill>
                  </a:rPr>
                  <a:t>6</a:t>
                </a:r>
                <a:r>
                  <a:rPr lang="zh-CN" altLang="zh-CN" sz="1400" b="1" dirty="0">
                    <a:solidFill>
                      <a:srgbClr val="5F97E4"/>
                    </a:solidFill>
                  </a:rPr>
                  <a:t>月</a:t>
                </a:r>
                <a:r>
                  <a:rPr lang="en-US" altLang="zh-CN" sz="1400" b="1" dirty="0">
                    <a:solidFill>
                      <a:srgbClr val="5F97E4"/>
                    </a:solidFill>
                  </a:rPr>
                  <a:t>30</a:t>
                </a:r>
                <a:r>
                  <a:rPr lang="zh-CN" altLang="zh-CN" sz="1400" b="1" dirty="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sp>
          <p:nvSpPr>
            <p:cNvPr id="33" name="Freeform 66"/>
            <p:cNvSpPr>
              <a:spLocks noEditPoints="1"/>
            </p:cNvSpPr>
            <p:nvPr/>
          </p:nvSpPr>
          <p:spPr bwMode="auto">
            <a:xfrm>
              <a:off x="2682097" y="2715559"/>
              <a:ext cx="570374" cy="442407"/>
            </a:xfrm>
            <a:custGeom>
              <a:avLst/>
              <a:gdLst/>
              <a:ahLst/>
              <a:cxnLst>
                <a:cxn ang="0">
                  <a:pos x="29" y="41"/>
                </a:cxn>
                <a:cxn ang="0">
                  <a:pos x="22" y="40"/>
                </a:cxn>
                <a:cxn ang="0">
                  <a:pos x="11" y="45"/>
                </a:cxn>
                <a:cxn ang="0">
                  <a:pos x="7" y="46"/>
                </a:cxn>
                <a:cxn ang="0">
                  <a:pos x="7" y="46"/>
                </a:cxn>
                <a:cxn ang="0">
                  <a:pos x="6" y="45"/>
                </a:cxn>
                <a:cxn ang="0">
                  <a:pos x="6" y="43"/>
                </a:cxn>
                <a:cxn ang="0">
                  <a:pos x="11" y="36"/>
                </a:cxn>
                <a:cxn ang="0">
                  <a:pos x="0" y="20"/>
                </a:cxn>
                <a:cxn ang="0">
                  <a:pos x="29" y="0"/>
                </a:cxn>
                <a:cxn ang="0">
                  <a:pos x="57" y="20"/>
                </a:cxn>
                <a:cxn ang="0">
                  <a:pos x="29" y="41"/>
                </a:cxn>
                <a:cxn ang="0">
                  <a:pos x="62" y="47"/>
                </a:cxn>
                <a:cxn ang="0">
                  <a:pos x="66" y="53"/>
                </a:cxn>
                <a:cxn ang="0">
                  <a:pos x="67" y="55"/>
                </a:cxn>
                <a:cxn ang="0">
                  <a:pos x="66" y="56"/>
                </a:cxn>
                <a:cxn ang="0">
                  <a:pos x="62" y="55"/>
                </a:cxn>
                <a:cxn ang="0">
                  <a:pos x="51" y="50"/>
                </a:cxn>
                <a:cxn ang="0">
                  <a:pos x="44" y="51"/>
                </a:cxn>
                <a:cxn ang="0">
                  <a:pos x="25" y="46"/>
                </a:cxn>
                <a:cxn ang="0">
                  <a:pos x="29" y="46"/>
                </a:cxn>
                <a:cxn ang="0">
                  <a:pos x="52" y="39"/>
                </a:cxn>
                <a:cxn ang="0">
                  <a:pos x="62" y="20"/>
                </a:cxn>
                <a:cxn ang="0">
                  <a:pos x="61" y="14"/>
                </a:cxn>
                <a:cxn ang="0">
                  <a:pos x="72" y="30"/>
                </a:cxn>
                <a:cxn ang="0">
                  <a:pos x="62" y="47"/>
                </a:cxn>
              </a:cxnLst>
              <a:rect l="0" t="0" r="r" b="b"/>
              <a:pathLst>
                <a:path w="72" h="56">
                  <a:moveTo>
                    <a:pt x="29" y="41"/>
                  </a:moveTo>
                  <a:cubicBezTo>
                    <a:pt x="26" y="41"/>
                    <a:pt x="24" y="40"/>
                    <a:pt x="22" y="40"/>
                  </a:cubicBezTo>
                  <a:cubicBezTo>
                    <a:pt x="18" y="42"/>
                    <a:pt x="15" y="44"/>
                    <a:pt x="11" y="45"/>
                  </a:cubicBezTo>
                  <a:cubicBezTo>
                    <a:pt x="9" y="45"/>
                    <a:pt x="8" y="46"/>
                    <a:pt x="7" y="46"/>
                  </a:cubicBezTo>
                  <a:cubicBezTo>
                    <a:pt x="7" y="46"/>
                    <a:pt x="7" y="46"/>
                    <a:pt x="7" y="46"/>
                  </a:cubicBezTo>
                  <a:cubicBezTo>
                    <a:pt x="6" y="46"/>
                    <a:pt x="6" y="45"/>
                    <a:pt x="6" y="45"/>
                  </a:cubicBezTo>
                  <a:cubicBezTo>
                    <a:pt x="5" y="44"/>
                    <a:pt x="6" y="43"/>
                    <a:pt x="6" y="43"/>
                  </a:cubicBezTo>
                  <a:cubicBezTo>
                    <a:pt x="8" y="41"/>
                    <a:pt x="10" y="40"/>
                    <a:pt x="11" y="36"/>
                  </a:cubicBezTo>
                  <a:cubicBezTo>
                    <a:pt x="5" y="32"/>
                    <a:pt x="0" y="27"/>
                    <a:pt x="0" y="20"/>
                  </a:cubicBezTo>
                  <a:cubicBezTo>
                    <a:pt x="0" y="9"/>
                    <a:pt x="13" y="0"/>
                    <a:pt x="29" y="0"/>
                  </a:cubicBezTo>
                  <a:cubicBezTo>
                    <a:pt x="44" y="0"/>
                    <a:pt x="57" y="9"/>
                    <a:pt x="57" y="20"/>
                  </a:cubicBezTo>
                  <a:cubicBezTo>
                    <a:pt x="57" y="32"/>
                    <a:pt x="44" y="41"/>
                    <a:pt x="29" y="41"/>
                  </a:cubicBezTo>
                  <a:close/>
                  <a:moveTo>
                    <a:pt x="62" y="47"/>
                  </a:moveTo>
                  <a:cubicBezTo>
                    <a:pt x="63" y="50"/>
                    <a:pt x="65" y="51"/>
                    <a:pt x="66" y="53"/>
                  </a:cubicBezTo>
                  <a:cubicBezTo>
                    <a:pt x="67" y="54"/>
                    <a:pt x="67" y="54"/>
                    <a:pt x="67" y="55"/>
                  </a:cubicBezTo>
                  <a:cubicBezTo>
                    <a:pt x="67" y="56"/>
                    <a:pt x="67" y="56"/>
                    <a:pt x="66" y="56"/>
                  </a:cubicBezTo>
                  <a:cubicBezTo>
                    <a:pt x="65" y="56"/>
                    <a:pt x="63" y="56"/>
                    <a:pt x="62" y="55"/>
                  </a:cubicBezTo>
                  <a:cubicBezTo>
                    <a:pt x="58" y="54"/>
                    <a:pt x="55" y="53"/>
                    <a:pt x="51" y="50"/>
                  </a:cubicBezTo>
                  <a:cubicBezTo>
                    <a:pt x="49" y="51"/>
                    <a:pt x="47" y="51"/>
                    <a:pt x="44" y="51"/>
                  </a:cubicBezTo>
                  <a:cubicBezTo>
                    <a:pt x="37" y="51"/>
                    <a:pt x="30" y="49"/>
                    <a:pt x="25" y="46"/>
                  </a:cubicBezTo>
                  <a:cubicBezTo>
                    <a:pt x="26" y="46"/>
                    <a:pt x="28" y="46"/>
                    <a:pt x="29" y="46"/>
                  </a:cubicBezTo>
                  <a:cubicBezTo>
                    <a:pt x="37" y="46"/>
                    <a:pt x="46" y="43"/>
                    <a:pt x="52" y="39"/>
                  </a:cubicBezTo>
                  <a:cubicBezTo>
                    <a:pt x="58" y="34"/>
                    <a:pt x="62" y="27"/>
                    <a:pt x="62" y="20"/>
                  </a:cubicBezTo>
                  <a:cubicBezTo>
                    <a:pt x="62" y="18"/>
                    <a:pt x="62" y="16"/>
                    <a:pt x="61" y="14"/>
                  </a:cubicBezTo>
                  <a:cubicBezTo>
                    <a:pt x="68" y="18"/>
                    <a:pt x="72" y="24"/>
                    <a:pt x="72" y="30"/>
                  </a:cubicBezTo>
                  <a:cubicBezTo>
                    <a:pt x="72" y="37"/>
                    <a:pt x="68" y="43"/>
                    <a:pt x="62" y="47"/>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4" name="Freeform 131"/>
            <p:cNvSpPr/>
            <p:nvPr/>
          </p:nvSpPr>
          <p:spPr bwMode="auto">
            <a:xfrm>
              <a:off x="4453573" y="2551271"/>
              <a:ext cx="422660" cy="429064"/>
            </a:xfrm>
            <a:custGeom>
              <a:avLst/>
              <a:gdLst/>
              <a:ahLst/>
              <a:cxnLst>
                <a:cxn ang="0">
                  <a:pos x="61" y="49"/>
                </a:cxn>
                <a:cxn ang="0">
                  <a:pos x="49" y="62"/>
                </a:cxn>
                <a:cxn ang="0">
                  <a:pos x="36" y="49"/>
                </a:cxn>
                <a:cxn ang="0">
                  <a:pos x="36" y="48"/>
                </a:cxn>
                <a:cxn ang="0">
                  <a:pos x="21" y="41"/>
                </a:cxn>
                <a:cxn ang="0">
                  <a:pos x="13" y="44"/>
                </a:cxn>
                <a:cxn ang="0">
                  <a:pos x="0" y="31"/>
                </a:cxn>
                <a:cxn ang="0">
                  <a:pos x="13" y="18"/>
                </a:cxn>
                <a:cxn ang="0">
                  <a:pos x="21" y="22"/>
                </a:cxn>
                <a:cxn ang="0">
                  <a:pos x="36" y="15"/>
                </a:cxn>
                <a:cxn ang="0">
                  <a:pos x="36" y="13"/>
                </a:cxn>
                <a:cxn ang="0">
                  <a:pos x="49" y="0"/>
                </a:cxn>
                <a:cxn ang="0">
                  <a:pos x="61" y="13"/>
                </a:cxn>
                <a:cxn ang="0">
                  <a:pos x="49" y="26"/>
                </a:cxn>
                <a:cxn ang="0">
                  <a:pos x="40" y="23"/>
                </a:cxn>
                <a:cxn ang="0">
                  <a:pos x="25" y="30"/>
                </a:cxn>
                <a:cxn ang="0">
                  <a:pos x="25" y="31"/>
                </a:cxn>
                <a:cxn ang="0">
                  <a:pos x="25" y="33"/>
                </a:cxn>
                <a:cxn ang="0">
                  <a:pos x="40" y="40"/>
                </a:cxn>
                <a:cxn ang="0">
                  <a:pos x="49" y="36"/>
                </a:cxn>
                <a:cxn ang="0">
                  <a:pos x="61" y="49"/>
                </a:cxn>
              </a:cxnLst>
              <a:rect l="0" t="0" r="r" b="b"/>
              <a:pathLst>
                <a:path w="61" h="62">
                  <a:moveTo>
                    <a:pt x="61" y="49"/>
                  </a:moveTo>
                  <a:cubicBezTo>
                    <a:pt x="61" y="56"/>
                    <a:pt x="56" y="62"/>
                    <a:pt x="49" y="62"/>
                  </a:cubicBezTo>
                  <a:cubicBezTo>
                    <a:pt x="41" y="62"/>
                    <a:pt x="36" y="56"/>
                    <a:pt x="36" y="49"/>
                  </a:cubicBezTo>
                  <a:cubicBezTo>
                    <a:pt x="36" y="49"/>
                    <a:pt x="36" y="48"/>
                    <a:pt x="36" y="48"/>
                  </a:cubicBezTo>
                  <a:cubicBezTo>
                    <a:pt x="21" y="41"/>
                    <a:pt x="21" y="41"/>
                    <a:pt x="21" y="41"/>
                  </a:cubicBezTo>
                  <a:cubicBezTo>
                    <a:pt x="19" y="43"/>
                    <a:pt x="16" y="44"/>
                    <a:pt x="13" y="44"/>
                  </a:cubicBezTo>
                  <a:cubicBezTo>
                    <a:pt x="6" y="44"/>
                    <a:pt x="0" y="38"/>
                    <a:pt x="0" y="31"/>
                  </a:cubicBezTo>
                  <a:cubicBezTo>
                    <a:pt x="0" y="24"/>
                    <a:pt x="6" y="18"/>
                    <a:pt x="13" y="18"/>
                  </a:cubicBezTo>
                  <a:cubicBezTo>
                    <a:pt x="16" y="18"/>
                    <a:pt x="19" y="20"/>
                    <a:pt x="21" y="22"/>
                  </a:cubicBezTo>
                  <a:cubicBezTo>
                    <a:pt x="36" y="15"/>
                    <a:pt x="36" y="15"/>
                    <a:pt x="36" y="15"/>
                  </a:cubicBezTo>
                  <a:cubicBezTo>
                    <a:pt x="36" y="14"/>
                    <a:pt x="36" y="14"/>
                    <a:pt x="36" y="13"/>
                  </a:cubicBezTo>
                  <a:cubicBezTo>
                    <a:pt x="36" y="6"/>
                    <a:pt x="41" y="0"/>
                    <a:pt x="49" y="0"/>
                  </a:cubicBezTo>
                  <a:cubicBezTo>
                    <a:pt x="56" y="0"/>
                    <a:pt x="61" y="6"/>
                    <a:pt x="61" y="13"/>
                  </a:cubicBezTo>
                  <a:cubicBezTo>
                    <a:pt x="61" y="20"/>
                    <a:pt x="56" y="26"/>
                    <a:pt x="49" y="26"/>
                  </a:cubicBezTo>
                  <a:cubicBezTo>
                    <a:pt x="45" y="26"/>
                    <a:pt x="42" y="25"/>
                    <a:pt x="40" y="23"/>
                  </a:cubicBezTo>
                  <a:cubicBezTo>
                    <a:pt x="25" y="30"/>
                    <a:pt x="25" y="30"/>
                    <a:pt x="25" y="30"/>
                  </a:cubicBezTo>
                  <a:cubicBezTo>
                    <a:pt x="25" y="30"/>
                    <a:pt x="25" y="31"/>
                    <a:pt x="25" y="31"/>
                  </a:cubicBezTo>
                  <a:cubicBezTo>
                    <a:pt x="25" y="32"/>
                    <a:pt x="25" y="32"/>
                    <a:pt x="25" y="33"/>
                  </a:cubicBezTo>
                  <a:cubicBezTo>
                    <a:pt x="40" y="40"/>
                    <a:pt x="40" y="40"/>
                    <a:pt x="40" y="40"/>
                  </a:cubicBezTo>
                  <a:cubicBezTo>
                    <a:pt x="42" y="38"/>
                    <a:pt x="45" y="36"/>
                    <a:pt x="49" y="36"/>
                  </a:cubicBezTo>
                  <a:cubicBezTo>
                    <a:pt x="56" y="36"/>
                    <a:pt x="61" y="42"/>
                    <a:pt x="61" y="49"/>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5" name="Freeform 57"/>
            <p:cNvSpPr>
              <a:spLocks noEditPoints="1"/>
            </p:cNvSpPr>
            <p:nvPr/>
          </p:nvSpPr>
          <p:spPr bwMode="auto">
            <a:xfrm>
              <a:off x="5849468" y="2667262"/>
              <a:ext cx="458058" cy="451652"/>
            </a:xfrm>
            <a:custGeom>
              <a:avLst/>
              <a:gdLst/>
              <a:ahLst/>
              <a:cxnLst>
                <a:cxn ang="0">
                  <a:pos x="62" y="56"/>
                </a:cxn>
                <a:cxn ang="0">
                  <a:pos x="56" y="62"/>
                </a:cxn>
                <a:cxn ang="0">
                  <a:pos x="48" y="65"/>
                </a:cxn>
                <a:cxn ang="0">
                  <a:pos x="40" y="62"/>
                </a:cxn>
                <a:cxn ang="0">
                  <a:pos x="32" y="54"/>
                </a:cxn>
                <a:cxn ang="0">
                  <a:pos x="28" y="46"/>
                </a:cxn>
                <a:cxn ang="0">
                  <a:pos x="32" y="37"/>
                </a:cxn>
                <a:cxn ang="0">
                  <a:pos x="28" y="34"/>
                </a:cxn>
                <a:cxn ang="0">
                  <a:pos x="20" y="37"/>
                </a:cxn>
                <a:cxn ang="0">
                  <a:pos x="12" y="34"/>
                </a:cxn>
                <a:cxn ang="0">
                  <a:pos x="3" y="25"/>
                </a:cxn>
                <a:cxn ang="0">
                  <a:pos x="0" y="17"/>
                </a:cxn>
                <a:cxn ang="0">
                  <a:pos x="4" y="9"/>
                </a:cxn>
                <a:cxn ang="0">
                  <a:pos x="9" y="3"/>
                </a:cxn>
                <a:cxn ang="0">
                  <a:pos x="18" y="0"/>
                </a:cxn>
                <a:cxn ang="0">
                  <a:pos x="26" y="3"/>
                </a:cxn>
                <a:cxn ang="0">
                  <a:pos x="34" y="12"/>
                </a:cxn>
                <a:cxn ang="0">
                  <a:pos x="37" y="20"/>
                </a:cxn>
                <a:cxn ang="0">
                  <a:pos x="34" y="28"/>
                </a:cxn>
                <a:cxn ang="0">
                  <a:pos x="37" y="32"/>
                </a:cxn>
                <a:cxn ang="0">
                  <a:pos x="46" y="28"/>
                </a:cxn>
                <a:cxn ang="0">
                  <a:pos x="54" y="32"/>
                </a:cxn>
                <a:cxn ang="0">
                  <a:pos x="62" y="40"/>
                </a:cxn>
                <a:cxn ang="0">
                  <a:pos x="66" y="48"/>
                </a:cxn>
                <a:cxn ang="0">
                  <a:pos x="62" y="56"/>
                </a:cxn>
                <a:cxn ang="0">
                  <a:pos x="29" y="17"/>
                </a:cxn>
                <a:cxn ang="0">
                  <a:pos x="20" y="9"/>
                </a:cxn>
                <a:cxn ang="0">
                  <a:pos x="18" y="8"/>
                </a:cxn>
                <a:cxn ang="0">
                  <a:pos x="15" y="9"/>
                </a:cxn>
                <a:cxn ang="0">
                  <a:pos x="9" y="15"/>
                </a:cxn>
                <a:cxn ang="0">
                  <a:pos x="8" y="17"/>
                </a:cxn>
                <a:cxn ang="0">
                  <a:pos x="9" y="20"/>
                </a:cxn>
                <a:cxn ang="0">
                  <a:pos x="17" y="28"/>
                </a:cxn>
                <a:cxn ang="0">
                  <a:pos x="20" y="29"/>
                </a:cxn>
                <a:cxn ang="0">
                  <a:pos x="23" y="28"/>
                </a:cxn>
                <a:cxn ang="0">
                  <a:pos x="20" y="24"/>
                </a:cxn>
                <a:cxn ang="0">
                  <a:pos x="24" y="20"/>
                </a:cxn>
                <a:cxn ang="0">
                  <a:pos x="28" y="23"/>
                </a:cxn>
                <a:cxn ang="0">
                  <a:pos x="30" y="20"/>
                </a:cxn>
                <a:cxn ang="0">
                  <a:pos x="29" y="17"/>
                </a:cxn>
                <a:cxn ang="0">
                  <a:pos x="57" y="45"/>
                </a:cxn>
                <a:cxn ang="0">
                  <a:pos x="48" y="37"/>
                </a:cxn>
                <a:cxn ang="0">
                  <a:pos x="46" y="36"/>
                </a:cxn>
                <a:cxn ang="0">
                  <a:pos x="43" y="37"/>
                </a:cxn>
                <a:cxn ang="0">
                  <a:pos x="46" y="42"/>
                </a:cxn>
                <a:cxn ang="0">
                  <a:pos x="42" y="46"/>
                </a:cxn>
                <a:cxn ang="0">
                  <a:pos x="37" y="43"/>
                </a:cxn>
                <a:cxn ang="0">
                  <a:pos x="36" y="46"/>
                </a:cxn>
                <a:cxn ang="0">
                  <a:pos x="37" y="48"/>
                </a:cxn>
                <a:cxn ang="0">
                  <a:pos x="45" y="57"/>
                </a:cxn>
                <a:cxn ang="0">
                  <a:pos x="48" y="58"/>
                </a:cxn>
                <a:cxn ang="0">
                  <a:pos x="51" y="57"/>
                </a:cxn>
                <a:cxn ang="0">
                  <a:pos x="57" y="51"/>
                </a:cxn>
                <a:cxn ang="0">
                  <a:pos x="58" y="48"/>
                </a:cxn>
                <a:cxn ang="0">
                  <a:pos x="57" y="45"/>
                </a:cxn>
              </a:cxnLst>
              <a:rect l="0" t="0" r="r" b="b"/>
              <a:pathLst>
                <a:path w="66" h="65">
                  <a:moveTo>
                    <a:pt x="62" y="56"/>
                  </a:moveTo>
                  <a:cubicBezTo>
                    <a:pt x="56" y="62"/>
                    <a:pt x="56" y="62"/>
                    <a:pt x="56" y="62"/>
                  </a:cubicBezTo>
                  <a:cubicBezTo>
                    <a:pt x="54" y="64"/>
                    <a:pt x="51" y="65"/>
                    <a:pt x="48" y="65"/>
                  </a:cubicBezTo>
                  <a:cubicBezTo>
                    <a:pt x="45" y="65"/>
                    <a:pt x="42" y="64"/>
                    <a:pt x="40" y="62"/>
                  </a:cubicBezTo>
                  <a:cubicBezTo>
                    <a:pt x="32" y="54"/>
                    <a:pt x="32" y="54"/>
                    <a:pt x="32" y="54"/>
                  </a:cubicBezTo>
                  <a:cubicBezTo>
                    <a:pt x="30" y="52"/>
                    <a:pt x="28" y="49"/>
                    <a:pt x="28" y="46"/>
                  </a:cubicBezTo>
                  <a:cubicBezTo>
                    <a:pt x="28" y="42"/>
                    <a:pt x="30" y="39"/>
                    <a:pt x="32" y="37"/>
                  </a:cubicBezTo>
                  <a:cubicBezTo>
                    <a:pt x="28" y="34"/>
                    <a:pt x="28" y="34"/>
                    <a:pt x="28" y="34"/>
                  </a:cubicBezTo>
                  <a:cubicBezTo>
                    <a:pt x="26" y="36"/>
                    <a:pt x="23" y="37"/>
                    <a:pt x="20" y="37"/>
                  </a:cubicBezTo>
                  <a:cubicBezTo>
                    <a:pt x="17" y="37"/>
                    <a:pt x="14" y="36"/>
                    <a:pt x="12" y="34"/>
                  </a:cubicBezTo>
                  <a:cubicBezTo>
                    <a:pt x="3" y="25"/>
                    <a:pt x="3" y="25"/>
                    <a:pt x="3" y="25"/>
                  </a:cubicBezTo>
                  <a:cubicBezTo>
                    <a:pt x="1" y="23"/>
                    <a:pt x="0" y="20"/>
                    <a:pt x="0" y="17"/>
                  </a:cubicBezTo>
                  <a:cubicBezTo>
                    <a:pt x="0" y="14"/>
                    <a:pt x="1" y="11"/>
                    <a:pt x="4" y="9"/>
                  </a:cubicBezTo>
                  <a:cubicBezTo>
                    <a:pt x="9" y="3"/>
                    <a:pt x="9" y="3"/>
                    <a:pt x="9" y="3"/>
                  </a:cubicBezTo>
                  <a:cubicBezTo>
                    <a:pt x="12" y="1"/>
                    <a:pt x="15" y="0"/>
                    <a:pt x="18" y="0"/>
                  </a:cubicBezTo>
                  <a:cubicBezTo>
                    <a:pt x="21" y="0"/>
                    <a:pt x="24" y="1"/>
                    <a:pt x="26" y="3"/>
                  </a:cubicBezTo>
                  <a:cubicBezTo>
                    <a:pt x="34" y="12"/>
                    <a:pt x="34" y="12"/>
                    <a:pt x="34" y="12"/>
                  </a:cubicBezTo>
                  <a:cubicBezTo>
                    <a:pt x="36" y="14"/>
                    <a:pt x="37" y="17"/>
                    <a:pt x="37" y="20"/>
                  </a:cubicBezTo>
                  <a:cubicBezTo>
                    <a:pt x="37" y="23"/>
                    <a:pt x="36" y="26"/>
                    <a:pt x="34" y="28"/>
                  </a:cubicBezTo>
                  <a:cubicBezTo>
                    <a:pt x="37" y="32"/>
                    <a:pt x="37" y="32"/>
                    <a:pt x="37" y="32"/>
                  </a:cubicBezTo>
                  <a:cubicBezTo>
                    <a:pt x="40" y="30"/>
                    <a:pt x="43" y="28"/>
                    <a:pt x="46" y="28"/>
                  </a:cubicBezTo>
                  <a:cubicBezTo>
                    <a:pt x="49" y="28"/>
                    <a:pt x="52" y="29"/>
                    <a:pt x="54" y="32"/>
                  </a:cubicBezTo>
                  <a:cubicBezTo>
                    <a:pt x="62" y="40"/>
                    <a:pt x="62" y="40"/>
                    <a:pt x="62" y="40"/>
                  </a:cubicBezTo>
                  <a:cubicBezTo>
                    <a:pt x="64" y="42"/>
                    <a:pt x="66" y="45"/>
                    <a:pt x="66" y="48"/>
                  </a:cubicBezTo>
                  <a:cubicBezTo>
                    <a:pt x="66" y="51"/>
                    <a:pt x="64" y="54"/>
                    <a:pt x="62" y="56"/>
                  </a:cubicBezTo>
                  <a:close/>
                  <a:moveTo>
                    <a:pt x="29" y="17"/>
                  </a:moveTo>
                  <a:cubicBezTo>
                    <a:pt x="20" y="9"/>
                    <a:pt x="20" y="9"/>
                    <a:pt x="20" y="9"/>
                  </a:cubicBezTo>
                  <a:cubicBezTo>
                    <a:pt x="20" y="8"/>
                    <a:pt x="19" y="8"/>
                    <a:pt x="18" y="8"/>
                  </a:cubicBezTo>
                  <a:cubicBezTo>
                    <a:pt x="17" y="8"/>
                    <a:pt x="16" y="8"/>
                    <a:pt x="15" y="9"/>
                  </a:cubicBezTo>
                  <a:cubicBezTo>
                    <a:pt x="9" y="15"/>
                    <a:pt x="9" y="15"/>
                    <a:pt x="9" y="15"/>
                  </a:cubicBezTo>
                  <a:cubicBezTo>
                    <a:pt x="8" y="15"/>
                    <a:pt x="8" y="16"/>
                    <a:pt x="8" y="17"/>
                  </a:cubicBezTo>
                  <a:cubicBezTo>
                    <a:pt x="8" y="18"/>
                    <a:pt x="8" y="19"/>
                    <a:pt x="9" y="20"/>
                  </a:cubicBezTo>
                  <a:cubicBezTo>
                    <a:pt x="17" y="28"/>
                    <a:pt x="17" y="28"/>
                    <a:pt x="17" y="28"/>
                  </a:cubicBezTo>
                  <a:cubicBezTo>
                    <a:pt x="18" y="29"/>
                    <a:pt x="19" y="29"/>
                    <a:pt x="20" y="29"/>
                  </a:cubicBezTo>
                  <a:cubicBezTo>
                    <a:pt x="21" y="29"/>
                    <a:pt x="22" y="29"/>
                    <a:pt x="23" y="28"/>
                  </a:cubicBezTo>
                  <a:cubicBezTo>
                    <a:pt x="22" y="27"/>
                    <a:pt x="20" y="26"/>
                    <a:pt x="20" y="24"/>
                  </a:cubicBezTo>
                  <a:cubicBezTo>
                    <a:pt x="20" y="22"/>
                    <a:pt x="22" y="20"/>
                    <a:pt x="24" y="20"/>
                  </a:cubicBezTo>
                  <a:cubicBezTo>
                    <a:pt x="26" y="20"/>
                    <a:pt x="27" y="21"/>
                    <a:pt x="28" y="23"/>
                  </a:cubicBezTo>
                  <a:cubicBezTo>
                    <a:pt x="29" y="22"/>
                    <a:pt x="30" y="21"/>
                    <a:pt x="30" y="20"/>
                  </a:cubicBezTo>
                  <a:cubicBezTo>
                    <a:pt x="30" y="19"/>
                    <a:pt x="29" y="18"/>
                    <a:pt x="29" y="17"/>
                  </a:cubicBezTo>
                  <a:close/>
                  <a:moveTo>
                    <a:pt x="57" y="45"/>
                  </a:moveTo>
                  <a:cubicBezTo>
                    <a:pt x="48" y="37"/>
                    <a:pt x="48" y="37"/>
                    <a:pt x="48" y="37"/>
                  </a:cubicBezTo>
                  <a:cubicBezTo>
                    <a:pt x="48" y="36"/>
                    <a:pt x="47" y="36"/>
                    <a:pt x="46" y="36"/>
                  </a:cubicBezTo>
                  <a:cubicBezTo>
                    <a:pt x="45" y="36"/>
                    <a:pt x="44" y="36"/>
                    <a:pt x="43" y="37"/>
                  </a:cubicBezTo>
                  <a:cubicBezTo>
                    <a:pt x="44" y="39"/>
                    <a:pt x="46" y="40"/>
                    <a:pt x="46" y="42"/>
                  </a:cubicBezTo>
                  <a:cubicBezTo>
                    <a:pt x="46" y="44"/>
                    <a:pt x="44" y="46"/>
                    <a:pt x="42" y="46"/>
                  </a:cubicBezTo>
                  <a:cubicBezTo>
                    <a:pt x="40" y="46"/>
                    <a:pt x="39" y="44"/>
                    <a:pt x="37" y="43"/>
                  </a:cubicBezTo>
                  <a:cubicBezTo>
                    <a:pt x="37" y="43"/>
                    <a:pt x="36" y="44"/>
                    <a:pt x="36" y="46"/>
                  </a:cubicBezTo>
                  <a:cubicBezTo>
                    <a:pt x="36" y="47"/>
                    <a:pt x="36" y="48"/>
                    <a:pt x="37" y="48"/>
                  </a:cubicBezTo>
                  <a:cubicBezTo>
                    <a:pt x="45" y="57"/>
                    <a:pt x="45" y="57"/>
                    <a:pt x="45" y="57"/>
                  </a:cubicBezTo>
                  <a:cubicBezTo>
                    <a:pt x="46" y="57"/>
                    <a:pt x="47" y="58"/>
                    <a:pt x="48" y="58"/>
                  </a:cubicBezTo>
                  <a:cubicBezTo>
                    <a:pt x="49" y="58"/>
                    <a:pt x="50" y="57"/>
                    <a:pt x="51" y="57"/>
                  </a:cubicBezTo>
                  <a:cubicBezTo>
                    <a:pt x="57" y="51"/>
                    <a:pt x="57" y="51"/>
                    <a:pt x="57" y="51"/>
                  </a:cubicBezTo>
                  <a:cubicBezTo>
                    <a:pt x="58" y="50"/>
                    <a:pt x="58" y="49"/>
                    <a:pt x="58" y="48"/>
                  </a:cubicBezTo>
                  <a:cubicBezTo>
                    <a:pt x="58" y="47"/>
                    <a:pt x="58" y="46"/>
                    <a:pt x="57" y="45"/>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nvGrpSpPr>
            <p:cNvPr id="46" name="Group 56"/>
            <p:cNvGrpSpPr/>
            <p:nvPr/>
          </p:nvGrpSpPr>
          <p:grpSpPr>
            <a:xfrm>
              <a:off x="2682097" y="1917273"/>
              <a:ext cx="5173502" cy="509413"/>
              <a:chOff x="134850" y="1363501"/>
              <a:chExt cx="5173502" cy="509413"/>
            </a:xfrm>
          </p:grpSpPr>
          <p:sp>
            <p:nvSpPr>
              <p:cNvPr id="51" name="TextBox 41"/>
              <p:cNvSpPr txBox="1"/>
              <p:nvPr/>
            </p:nvSpPr>
            <p:spPr>
              <a:xfrm>
                <a:off x="134850" y="1611304"/>
                <a:ext cx="5173502" cy="261610"/>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发放实践物资，各实践团队按计划开展社会实践活动。 </a:t>
                </a:r>
                <a:endParaRPr lang="en-US" sz="1200" dirty="0">
                  <a:solidFill>
                    <a:srgbClr val="5F97E4"/>
                  </a:solidFill>
                  <a:latin typeface="Arial" pitchFamily="34" charset="0"/>
                  <a:ea typeface="微软雅黑" pitchFamily="34" charset="-122"/>
                  <a:sym typeface="Arial" pitchFamily="34" charset="0"/>
                </a:endParaRPr>
              </a:p>
            </p:txBody>
          </p:sp>
          <p:sp>
            <p:nvSpPr>
              <p:cNvPr id="52" name="Rectangle 42"/>
              <p:cNvSpPr/>
              <p:nvPr/>
            </p:nvSpPr>
            <p:spPr>
              <a:xfrm>
                <a:off x="134850" y="1363501"/>
                <a:ext cx="2128788" cy="215444"/>
              </a:xfrm>
              <a:prstGeom prst="rect">
                <a:avLst/>
              </a:prstGeom>
            </p:spPr>
            <p:txBody>
              <a:bodyPr wrap="none" lIns="0" tIns="0" rIns="0" bIns="0">
                <a:spAutoFit/>
              </a:bodyPr>
              <a:lstStyle/>
              <a:p>
                <a:r>
                  <a:rPr lang="en-US" altLang="zh-CN" sz="1400" b="1" dirty="0">
                    <a:solidFill>
                      <a:srgbClr val="5F97E4"/>
                    </a:solidFill>
                  </a:rPr>
                  <a:t>5</a:t>
                </a:r>
                <a:r>
                  <a:rPr lang="zh-CN" altLang="zh-CN" sz="1400" b="1" dirty="0">
                    <a:solidFill>
                      <a:srgbClr val="5F97E4"/>
                    </a:solidFill>
                  </a:rPr>
                  <a:t>、开展实践：</a:t>
                </a:r>
                <a:r>
                  <a:rPr lang="en-US" altLang="zh-CN" sz="1400" b="1" dirty="0">
                    <a:solidFill>
                      <a:srgbClr val="5F97E4"/>
                    </a:solidFill>
                  </a:rPr>
                  <a:t>7</a:t>
                </a:r>
                <a:r>
                  <a:rPr lang="zh-CN" altLang="zh-CN" sz="1400" b="1" dirty="0">
                    <a:solidFill>
                      <a:srgbClr val="5F97E4"/>
                    </a:solidFill>
                  </a:rPr>
                  <a:t>月初</a:t>
                </a:r>
                <a:r>
                  <a:rPr lang="en-US" altLang="zh-CN" sz="1400" b="1" dirty="0">
                    <a:solidFill>
                      <a:srgbClr val="5F97E4"/>
                    </a:solidFill>
                  </a:rPr>
                  <a:t>—8</a:t>
                </a:r>
                <a:r>
                  <a:rPr lang="zh-CN" altLang="zh-CN" sz="1400" b="1" dirty="0">
                    <a:solidFill>
                      <a:srgbClr val="5F97E4"/>
                    </a:solidFill>
                  </a:rPr>
                  <a:t>月底 </a:t>
                </a:r>
                <a:endParaRPr lang="en-US" sz="1400" b="1" dirty="0">
                  <a:solidFill>
                    <a:srgbClr val="5F97E4"/>
                  </a:solidFill>
                  <a:latin typeface="Arial" pitchFamily="34" charset="0"/>
                  <a:ea typeface="微软雅黑" pitchFamily="34" charset="-122"/>
                  <a:sym typeface="Arial" pitchFamily="34" charset="0"/>
                </a:endParaRPr>
              </a:p>
            </p:txBody>
          </p:sp>
        </p:grpSp>
        <p:grpSp>
          <p:nvGrpSpPr>
            <p:cNvPr id="53" name="Group 56"/>
            <p:cNvGrpSpPr/>
            <p:nvPr/>
          </p:nvGrpSpPr>
          <p:grpSpPr>
            <a:xfrm>
              <a:off x="2682097" y="2609501"/>
              <a:ext cx="5173502" cy="509413"/>
              <a:chOff x="134850" y="1363501"/>
              <a:chExt cx="5173502" cy="509413"/>
            </a:xfrm>
          </p:grpSpPr>
          <p:sp>
            <p:nvSpPr>
              <p:cNvPr id="54" name="TextBox 41"/>
              <p:cNvSpPr txBox="1"/>
              <p:nvPr/>
            </p:nvSpPr>
            <p:spPr>
              <a:xfrm>
                <a:off x="134850" y="1611304"/>
                <a:ext cx="5173502" cy="261610"/>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实践活动结束后，各团队应认真进行总结，提交相关材料，开展学院内部</a:t>
                </a:r>
                <a:r>
                  <a:rPr lang="zh-CN" altLang="zh-CN" sz="1200" dirty="0" smtClean="0"/>
                  <a:t>交流</a:t>
                </a:r>
                <a:r>
                  <a:rPr lang="zh-CN" altLang="en-US" sz="1200" dirty="0" smtClean="0"/>
                  <a:t>。</a:t>
                </a:r>
                <a:r>
                  <a:rPr lang="zh-CN" altLang="zh-CN" sz="1200" dirty="0" smtClean="0"/>
                  <a:t> </a:t>
                </a:r>
                <a:endParaRPr lang="en-US" sz="1200" dirty="0">
                  <a:solidFill>
                    <a:schemeClr val="tx1">
                      <a:lumMod val="65000"/>
                      <a:lumOff val="35000"/>
                    </a:schemeClr>
                  </a:solidFill>
                  <a:latin typeface="Arial" pitchFamily="34" charset="0"/>
                  <a:ea typeface="微软雅黑" pitchFamily="34" charset="-122"/>
                  <a:sym typeface="Arial" pitchFamily="34" charset="0"/>
                </a:endParaRPr>
              </a:p>
            </p:txBody>
          </p:sp>
          <p:sp>
            <p:nvSpPr>
              <p:cNvPr id="55" name="Rectangle 42"/>
              <p:cNvSpPr/>
              <p:nvPr/>
            </p:nvSpPr>
            <p:spPr>
              <a:xfrm>
                <a:off x="134850" y="1363501"/>
                <a:ext cx="2268100" cy="215444"/>
              </a:xfrm>
              <a:prstGeom prst="rect">
                <a:avLst/>
              </a:prstGeom>
            </p:spPr>
            <p:txBody>
              <a:bodyPr wrap="none" lIns="0" tIns="0" rIns="0" bIns="0">
                <a:spAutoFit/>
              </a:bodyPr>
              <a:lstStyle/>
              <a:p>
                <a:r>
                  <a:rPr lang="en-US" altLang="zh-CN" sz="1400" b="1" dirty="0">
                    <a:solidFill>
                      <a:srgbClr val="5F97E4"/>
                    </a:solidFill>
                  </a:rPr>
                  <a:t>6</a:t>
                </a:r>
                <a:r>
                  <a:rPr lang="zh-CN" altLang="zh-CN" sz="1400" b="1" dirty="0">
                    <a:solidFill>
                      <a:srgbClr val="5F97E4"/>
                    </a:solidFill>
                  </a:rPr>
                  <a:t>、总结交流：</a:t>
                </a:r>
                <a:r>
                  <a:rPr lang="en-US" altLang="zh-CN" sz="1400" b="1" dirty="0">
                    <a:solidFill>
                      <a:srgbClr val="5F97E4"/>
                    </a:solidFill>
                  </a:rPr>
                  <a:t>8</a:t>
                </a:r>
                <a:r>
                  <a:rPr lang="zh-CN" altLang="zh-CN" sz="1400" b="1" dirty="0">
                    <a:solidFill>
                      <a:srgbClr val="5F97E4"/>
                    </a:solidFill>
                  </a:rPr>
                  <a:t>月</a:t>
                </a:r>
                <a:r>
                  <a:rPr lang="en-US" altLang="zh-CN" sz="1400" b="1" dirty="0">
                    <a:solidFill>
                      <a:srgbClr val="5F97E4"/>
                    </a:solidFill>
                  </a:rPr>
                  <a:t>31</a:t>
                </a:r>
                <a:r>
                  <a:rPr lang="zh-CN" altLang="zh-CN" sz="1400" b="1" dirty="0">
                    <a:solidFill>
                      <a:srgbClr val="5F97E4"/>
                    </a:solidFill>
                  </a:rPr>
                  <a:t>日</a:t>
                </a:r>
                <a:r>
                  <a:rPr lang="en-US" altLang="zh-CN" sz="1400" b="1" dirty="0">
                    <a:solidFill>
                      <a:srgbClr val="5F97E4"/>
                    </a:solidFill>
                  </a:rPr>
                  <a:t>—9</a:t>
                </a:r>
                <a:r>
                  <a:rPr lang="zh-CN" altLang="zh-CN" sz="1400" b="1" dirty="0" smtClean="0">
                    <a:solidFill>
                      <a:srgbClr val="5F97E4"/>
                    </a:solidFill>
                  </a:rPr>
                  <a:t>月</a:t>
                </a:r>
                <a:r>
                  <a:rPr lang="en-US" altLang="zh-CN" sz="1400" b="1" dirty="0" smtClean="0">
                    <a:solidFill>
                      <a:srgbClr val="5F97E4"/>
                    </a:solidFill>
                  </a:rPr>
                  <a:t>15</a:t>
                </a:r>
                <a:r>
                  <a:rPr lang="zh-CN" altLang="zh-CN" sz="1400" b="1" dirty="0" smtClean="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grpSp>
          <p:nvGrpSpPr>
            <p:cNvPr id="19" name="Group 56"/>
            <p:cNvGrpSpPr/>
            <p:nvPr/>
          </p:nvGrpSpPr>
          <p:grpSpPr>
            <a:xfrm>
              <a:off x="2682097" y="3340727"/>
              <a:ext cx="5173502" cy="786412"/>
              <a:chOff x="134850" y="1363501"/>
              <a:chExt cx="5173502" cy="786412"/>
            </a:xfrm>
          </p:grpSpPr>
          <p:sp>
            <p:nvSpPr>
              <p:cNvPr id="20" name="TextBox 41"/>
              <p:cNvSpPr txBox="1"/>
              <p:nvPr/>
            </p:nvSpPr>
            <p:spPr>
              <a:xfrm>
                <a:off x="134850" y="1611304"/>
                <a:ext cx="5173502" cy="538609"/>
              </a:xfrm>
              <a:prstGeom prst="rect">
                <a:avLst/>
              </a:prstGeom>
              <a:noFill/>
            </p:spPr>
            <p:txBody>
              <a:bodyPr wrap="square" lIns="0" tIns="0" rIns="0" bIns="0" rtlCol="0">
                <a:spAutoFit/>
              </a:bodyPr>
              <a:lstStyle/>
              <a:p>
                <a:pPr lvl="0" defTabSz="914400">
                  <a:lnSpc>
                    <a:spcPct val="150000"/>
                  </a:lnSpc>
                  <a:spcBef>
                    <a:spcPct val="20000"/>
                  </a:spcBef>
                  <a:defRPr/>
                </a:pPr>
                <a:r>
                  <a:rPr lang="zh-CN" altLang="zh-CN" sz="1200" dirty="0"/>
                  <a:t>针对各基层团委工作和实践团项目成果进行评比，举办社会实践总结表彰大会，对工作中涌现的先进个人和集体进行表彰和</a:t>
                </a:r>
                <a:r>
                  <a:rPr lang="zh-CN" altLang="zh-CN" sz="1200" dirty="0" smtClean="0"/>
                  <a:t>展示。</a:t>
                </a:r>
                <a:endParaRPr lang="en-US" sz="1200" dirty="0">
                  <a:solidFill>
                    <a:schemeClr val="tx1">
                      <a:lumMod val="65000"/>
                      <a:lumOff val="35000"/>
                    </a:schemeClr>
                  </a:solidFill>
                  <a:latin typeface="Arial" pitchFamily="34" charset="0"/>
                  <a:ea typeface="微软雅黑" pitchFamily="34" charset="-122"/>
                  <a:sym typeface="Arial" pitchFamily="34" charset="0"/>
                </a:endParaRPr>
              </a:p>
            </p:txBody>
          </p:sp>
          <p:sp>
            <p:nvSpPr>
              <p:cNvPr id="21" name="Rectangle 42"/>
              <p:cNvSpPr/>
              <p:nvPr/>
            </p:nvSpPr>
            <p:spPr>
              <a:xfrm>
                <a:off x="134850" y="1363501"/>
                <a:ext cx="2623615" cy="215444"/>
              </a:xfrm>
              <a:prstGeom prst="rect">
                <a:avLst/>
              </a:prstGeom>
            </p:spPr>
            <p:txBody>
              <a:bodyPr wrap="none" lIns="0" tIns="0" rIns="0" bIns="0">
                <a:spAutoFit/>
              </a:bodyPr>
              <a:lstStyle/>
              <a:p>
                <a:r>
                  <a:rPr lang="en-US" altLang="zh-CN" sz="1400" b="1" dirty="0">
                    <a:solidFill>
                      <a:srgbClr val="5F97E4"/>
                    </a:solidFill>
                  </a:rPr>
                  <a:t>7</a:t>
                </a:r>
                <a:r>
                  <a:rPr lang="zh-CN" altLang="zh-CN" sz="1400" b="1" dirty="0">
                    <a:solidFill>
                      <a:srgbClr val="5F97E4"/>
                    </a:solidFill>
                  </a:rPr>
                  <a:t>、评比表彰：</a:t>
                </a:r>
                <a:r>
                  <a:rPr lang="en-US" altLang="zh-CN" sz="1400" b="1" dirty="0">
                    <a:solidFill>
                      <a:srgbClr val="5F97E4"/>
                    </a:solidFill>
                  </a:rPr>
                  <a:t>9</a:t>
                </a:r>
                <a:r>
                  <a:rPr lang="zh-CN" altLang="zh-CN" sz="1400" b="1" dirty="0">
                    <a:solidFill>
                      <a:srgbClr val="5F97E4"/>
                    </a:solidFill>
                  </a:rPr>
                  <a:t>月</a:t>
                </a:r>
                <a:r>
                  <a:rPr lang="en-US" altLang="zh-CN" sz="1400" b="1" dirty="0">
                    <a:solidFill>
                      <a:srgbClr val="5F97E4"/>
                    </a:solidFill>
                  </a:rPr>
                  <a:t>24</a:t>
                </a:r>
                <a:r>
                  <a:rPr lang="zh-CN" altLang="zh-CN" sz="1400" b="1" dirty="0">
                    <a:solidFill>
                      <a:srgbClr val="5F97E4"/>
                    </a:solidFill>
                  </a:rPr>
                  <a:t>日</a:t>
                </a:r>
                <a:r>
                  <a:rPr lang="en-US" altLang="zh-CN" sz="1400" b="1" dirty="0">
                    <a:solidFill>
                      <a:srgbClr val="5F97E4"/>
                    </a:solidFill>
                  </a:rPr>
                  <a:t>—10</a:t>
                </a:r>
                <a:r>
                  <a:rPr lang="zh-CN" altLang="zh-CN" sz="1400" b="1" dirty="0">
                    <a:solidFill>
                      <a:srgbClr val="5F97E4"/>
                    </a:solidFill>
                  </a:rPr>
                  <a:t>月</a:t>
                </a:r>
                <a:r>
                  <a:rPr lang="en-US" altLang="zh-CN" sz="1400" b="1" dirty="0">
                    <a:solidFill>
                      <a:srgbClr val="5F97E4"/>
                    </a:solidFill>
                  </a:rPr>
                  <a:t>30</a:t>
                </a:r>
                <a:r>
                  <a:rPr lang="zh-CN" altLang="zh-CN" sz="1400" b="1" dirty="0">
                    <a:solidFill>
                      <a:srgbClr val="5F97E4"/>
                    </a:solidFill>
                  </a:rPr>
                  <a:t>日 </a:t>
                </a:r>
                <a:endParaRPr lang="en-US" sz="1400" b="1" dirty="0">
                  <a:solidFill>
                    <a:srgbClr val="5F97E4"/>
                  </a:solidFill>
                  <a:latin typeface="Arial" pitchFamily="34" charset="0"/>
                  <a:ea typeface="微软雅黑" pitchFamily="34" charset="-122"/>
                  <a:sym typeface="Arial" pitchFamily="34" charset="0"/>
                </a:endParaRPr>
              </a:p>
            </p:txBody>
          </p:sp>
        </p:grpSp>
      </p:grpSp>
      <p:sp>
        <p:nvSpPr>
          <p:cNvPr id="23" name="Freeform 304"/>
          <p:cNvSpPr>
            <a:spLocks noEditPoints="1"/>
          </p:cNvSpPr>
          <p:nvPr/>
        </p:nvSpPr>
        <p:spPr bwMode="auto">
          <a:xfrm>
            <a:off x="592460" y="1189182"/>
            <a:ext cx="328339" cy="352418"/>
          </a:xfrm>
          <a:custGeom>
            <a:avLst/>
            <a:gdLst>
              <a:gd name="T0" fmla="*/ 142 w 154"/>
              <a:gd name="T1" fmla="*/ 165 h 165"/>
              <a:gd name="T2" fmla="*/ 0 w 154"/>
              <a:gd name="T3" fmla="*/ 154 h 165"/>
              <a:gd name="T4" fmla="*/ 12 w 154"/>
              <a:gd name="T5" fmla="*/ 23 h 165"/>
              <a:gd name="T6" fmla="*/ 24 w 154"/>
              <a:gd name="T7" fmla="*/ 15 h 165"/>
              <a:gd name="T8" fmla="*/ 45 w 154"/>
              <a:gd name="T9" fmla="*/ 0 h 165"/>
              <a:gd name="T10" fmla="*/ 59 w 154"/>
              <a:gd name="T11" fmla="*/ 23 h 165"/>
              <a:gd name="T12" fmla="*/ 95 w 154"/>
              <a:gd name="T13" fmla="*/ 15 h 165"/>
              <a:gd name="T14" fmla="*/ 116 w 154"/>
              <a:gd name="T15" fmla="*/ 0 h 165"/>
              <a:gd name="T16" fmla="*/ 130 w 154"/>
              <a:gd name="T17" fmla="*/ 23 h 165"/>
              <a:gd name="T18" fmla="*/ 154 w 154"/>
              <a:gd name="T19" fmla="*/ 35 h 165"/>
              <a:gd name="T20" fmla="*/ 39 w 154"/>
              <a:gd name="T21" fmla="*/ 86 h 165"/>
              <a:gd name="T22" fmla="*/ 12 w 154"/>
              <a:gd name="T23" fmla="*/ 59 h 165"/>
              <a:gd name="T24" fmla="*/ 39 w 154"/>
              <a:gd name="T25" fmla="*/ 86 h 165"/>
              <a:gd name="T26" fmla="*/ 39 w 154"/>
              <a:gd name="T27" fmla="*/ 91 h 165"/>
              <a:gd name="T28" fmla="*/ 12 w 154"/>
              <a:gd name="T29" fmla="*/ 121 h 165"/>
              <a:gd name="T30" fmla="*/ 39 w 154"/>
              <a:gd name="T31" fmla="*/ 154 h 165"/>
              <a:gd name="T32" fmla="*/ 12 w 154"/>
              <a:gd name="T33" fmla="*/ 127 h 165"/>
              <a:gd name="T34" fmla="*/ 39 w 154"/>
              <a:gd name="T35" fmla="*/ 154 h 165"/>
              <a:gd name="T36" fmla="*/ 45 w 154"/>
              <a:gd name="T37" fmla="*/ 12 h 165"/>
              <a:gd name="T38" fmla="*/ 36 w 154"/>
              <a:gd name="T39" fmla="*/ 15 h 165"/>
              <a:gd name="T40" fmla="*/ 39 w 154"/>
              <a:gd name="T41" fmla="*/ 44 h 165"/>
              <a:gd name="T42" fmla="*/ 48 w 154"/>
              <a:gd name="T43" fmla="*/ 41 h 165"/>
              <a:gd name="T44" fmla="*/ 74 w 154"/>
              <a:gd name="T45" fmla="*/ 86 h 165"/>
              <a:gd name="T46" fmla="*/ 45 w 154"/>
              <a:gd name="T47" fmla="*/ 59 h 165"/>
              <a:gd name="T48" fmla="*/ 74 w 154"/>
              <a:gd name="T49" fmla="*/ 86 h 165"/>
              <a:gd name="T50" fmla="*/ 74 w 154"/>
              <a:gd name="T51" fmla="*/ 91 h 165"/>
              <a:gd name="T52" fmla="*/ 45 w 154"/>
              <a:gd name="T53" fmla="*/ 121 h 165"/>
              <a:gd name="T54" fmla="*/ 74 w 154"/>
              <a:gd name="T55" fmla="*/ 154 h 165"/>
              <a:gd name="T56" fmla="*/ 45 w 154"/>
              <a:gd name="T57" fmla="*/ 127 h 165"/>
              <a:gd name="T58" fmla="*/ 74 w 154"/>
              <a:gd name="T59" fmla="*/ 154 h 165"/>
              <a:gd name="T60" fmla="*/ 110 w 154"/>
              <a:gd name="T61" fmla="*/ 59 h 165"/>
              <a:gd name="T62" fmla="*/ 80 w 154"/>
              <a:gd name="T63" fmla="*/ 86 h 165"/>
              <a:gd name="T64" fmla="*/ 110 w 154"/>
              <a:gd name="T65" fmla="*/ 121 h 165"/>
              <a:gd name="T66" fmla="*/ 80 w 154"/>
              <a:gd name="T67" fmla="*/ 91 h 165"/>
              <a:gd name="T68" fmla="*/ 110 w 154"/>
              <a:gd name="T69" fmla="*/ 121 h 165"/>
              <a:gd name="T70" fmla="*/ 110 w 154"/>
              <a:gd name="T71" fmla="*/ 127 h 165"/>
              <a:gd name="T72" fmla="*/ 80 w 154"/>
              <a:gd name="T73" fmla="*/ 154 h 165"/>
              <a:gd name="T74" fmla="*/ 119 w 154"/>
              <a:gd name="T75" fmla="*/ 15 h 165"/>
              <a:gd name="T76" fmla="*/ 110 w 154"/>
              <a:gd name="T77" fmla="*/ 12 h 165"/>
              <a:gd name="T78" fmla="*/ 107 w 154"/>
              <a:gd name="T79" fmla="*/ 41 h 165"/>
              <a:gd name="T80" fmla="*/ 116 w 154"/>
              <a:gd name="T81" fmla="*/ 44 h 165"/>
              <a:gd name="T82" fmla="*/ 119 w 154"/>
              <a:gd name="T83" fmla="*/ 15 h 165"/>
              <a:gd name="T84" fmla="*/ 142 w 154"/>
              <a:gd name="T85" fmla="*/ 59 h 165"/>
              <a:gd name="T86" fmla="*/ 116 w 154"/>
              <a:gd name="T87" fmla="*/ 86 h 165"/>
              <a:gd name="T88" fmla="*/ 142 w 154"/>
              <a:gd name="T89" fmla="*/ 121 h 165"/>
              <a:gd name="T90" fmla="*/ 116 w 154"/>
              <a:gd name="T91" fmla="*/ 91 h 165"/>
              <a:gd name="T92" fmla="*/ 142 w 154"/>
              <a:gd name="T93" fmla="*/ 121 h 165"/>
              <a:gd name="T94" fmla="*/ 142 w 154"/>
              <a:gd name="T95" fmla="*/ 127 h 165"/>
              <a:gd name="T96" fmla="*/ 116 w 154"/>
              <a:gd name="T97" fmla="*/ 154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4" h="165">
                <a:moveTo>
                  <a:pt x="154" y="154"/>
                </a:moveTo>
                <a:cubicBezTo>
                  <a:pt x="154" y="160"/>
                  <a:pt x="149" y="165"/>
                  <a:pt x="142" y="165"/>
                </a:cubicBezTo>
                <a:cubicBezTo>
                  <a:pt x="12" y="165"/>
                  <a:pt x="12" y="165"/>
                  <a:pt x="12" y="165"/>
                </a:cubicBezTo>
                <a:cubicBezTo>
                  <a:pt x="6" y="165"/>
                  <a:pt x="0" y="160"/>
                  <a:pt x="0" y="154"/>
                </a:cubicBezTo>
                <a:cubicBezTo>
                  <a:pt x="0" y="35"/>
                  <a:pt x="0" y="35"/>
                  <a:pt x="0" y="35"/>
                </a:cubicBezTo>
                <a:cubicBezTo>
                  <a:pt x="0" y="29"/>
                  <a:pt x="6" y="23"/>
                  <a:pt x="12" y="23"/>
                </a:cubicBezTo>
                <a:cubicBezTo>
                  <a:pt x="24" y="23"/>
                  <a:pt x="24" y="23"/>
                  <a:pt x="24" y="23"/>
                </a:cubicBezTo>
                <a:cubicBezTo>
                  <a:pt x="24" y="15"/>
                  <a:pt x="24" y="15"/>
                  <a:pt x="24" y="15"/>
                </a:cubicBezTo>
                <a:cubicBezTo>
                  <a:pt x="24" y="6"/>
                  <a:pt x="31" y="0"/>
                  <a:pt x="39" y="0"/>
                </a:cubicBezTo>
                <a:cubicBezTo>
                  <a:pt x="45" y="0"/>
                  <a:pt x="45" y="0"/>
                  <a:pt x="45" y="0"/>
                </a:cubicBezTo>
                <a:cubicBezTo>
                  <a:pt x="53" y="0"/>
                  <a:pt x="59" y="6"/>
                  <a:pt x="59" y="15"/>
                </a:cubicBezTo>
                <a:cubicBezTo>
                  <a:pt x="59" y="23"/>
                  <a:pt x="59" y="23"/>
                  <a:pt x="59" y="23"/>
                </a:cubicBezTo>
                <a:cubicBezTo>
                  <a:pt x="95" y="23"/>
                  <a:pt x="95" y="23"/>
                  <a:pt x="95" y="23"/>
                </a:cubicBezTo>
                <a:cubicBezTo>
                  <a:pt x="95" y="15"/>
                  <a:pt x="95" y="15"/>
                  <a:pt x="95" y="15"/>
                </a:cubicBezTo>
                <a:cubicBezTo>
                  <a:pt x="95" y="6"/>
                  <a:pt x="102" y="0"/>
                  <a:pt x="110" y="0"/>
                </a:cubicBezTo>
                <a:cubicBezTo>
                  <a:pt x="116" y="0"/>
                  <a:pt x="116" y="0"/>
                  <a:pt x="116" y="0"/>
                </a:cubicBezTo>
                <a:cubicBezTo>
                  <a:pt x="124" y="0"/>
                  <a:pt x="130" y="6"/>
                  <a:pt x="130" y="15"/>
                </a:cubicBezTo>
                <a:cubicBezTo>
                  <a:pt x="130" y="23"/>
                  <a:pt x="130" y="23"/>
                  <a:pt x="130" y="23"/>
                </a:cubicBezTo>
                <a:cubicBezTo>
                  <a:pt x="142" y="23"/>
                  <a:pt x="142" y="23"/>
                  <a:pt x="142" y="23"/>
                </a:cubicBezTo>
                <a:cubicBezTo>
                  <a:pt x="149" y="23"/>
                  <a:pt x="154" y="29"/>
                  <a:pt x="154" y="35"/>
                </a:cubicBezTo>
                <a:lnTo>
                  <a:pt x="154" y="154"/>
                </a:lnTo>
                <a:close/>
                <a:moveTo>
                  <a:pt x="39" y="86"/>
                </a:moveTo>
                <a:cubicBezTo>
                  <a:pt x="39" y="59"/>
                  <a:pt x="39" y="59"/>
                  <a:pt x="39" y="59"/>
                </a:cubicBezTo>
                <a:cubicBezTo>
                  <a:pt x="12" y="59"/>
                  <a:pt x="12" y="59"/>
                  <a:pt x="12" y="59"/>
                </a:cubicBezTo>
                <a:cubicBezTo>
                  <a:pt x="12" y="86"/>
                  <a:pt x="12" y="86"/>
                  <a:pt x="12" y="86"/>
                </a:cubicBezTo>
                <a:lnTo>
                  <a:pt x="39" y="86"/>
                </a:lnTo>
                <a:close/>
                <a:moveTo>
                  <a:pt x="39" y="121"/>
                </a:moveTo>
                <a:cubicBezTo>
                  <a:pt x="39" y="91"/>
                  <a:pt x="39" y="91"/>
                  <a:pt x="39" y="91"/>
                </a:cubicBezTo>
                <a:cubicBezTo>
                  <a:pt x="12" y="91"/>
                  <a:pt x="12" y="91"/>
                  <a:pt x="12" y="91"/>
                </a:cubicBezTo>
                <a:cubicBezTo>
                  <a:pt x="12" y="121"/>
                  <a:pt x="12" y="121"/>
                  <a:pt x="12" y="121"/>
                </a:cubicBezTo>
                <a:lnTo>
                  <a:pt x="39" y="121"/>
                </a:lnTo>
                <a:close/>
                <a:moveTo>
                  <a:pt x="39" y="154"/>
                </a:moveTo>
                <a:cubicBezTo>
                  <a:pt x="39" y="127"/>
                  <a:pt x="39" y="127"/>
                  <a:pt x="39" y="127"/>
                </a:cubicBezTo>
                <a:cubicBezTo>
                  <a:pt x="12" y="127"/>
                  <a:pt x="12" y="127"/>
                  <a:pt x="12" y="127"/>
                </a:cubicBezTo>
                <a:cubicBezTo>
                  <a:pt x="12" y="154"/>
                  <a:pt x="12" y="154"/>
                  <a:pt x="12" y="154"/>
                </a:cubicBezTo>
                <a:lnTo>
                  <a:pt x="39" y="154"/>
                </a:lnTo>
                <a:close/>
                <a:moveTo>
                  <a:pt x="48" y="15"/>
                </a:moveTo>
                <a:cubicBezTo>
                  <a:pt x="48" y="13"/>
                  <a:pt x="46" y="12"/>
                  <a:pt x="45" y="12"/>
                </a:cubicBezTo>
                <a:cubicBezTo>
                  <a:pt x="39" y="12"/>
                  <a:pt x="39" y="12"/>
                  <a:pt x="39" y="12"/>
                </a:cubicBezTo>
                <a:cubicBezTo>
                  <a:pt x="37" y="12"/>
                  <a:pt x="36" y="13"/>
                  <a:pt x="36" y="15"/>
                </a:cubicBezTo>
                <a:cubicBezTo>
                  <a:pt x="36" y="41"/>
                  <a:pt x="36" y="41"/>
                  <a:pt x="36" y="41"/>
                </a:cubicBezTo>
                <a:cubicBezTo>
                  <a:pt x="36" y="43"/>
                  <a:pt x="37" y="44"/>
                  <a:pt x="39" y="44"/>
                </a:cubicBezTo>
                <a:cubicBezTo>
                  <a:pt x="45" y="44"/>
                  <a:pt x="45" y="44"/>
                  <a:pt x="45" y="44"/>
                </a:cubicBezTo>
                <a:cubicBezTo>
                  <a:pt x="46" y="44"/>
                  <a:pt x="48" y="43"/>
                  <a:pt x="48" y="41"/>
                </a:cubicBezTo>
                <a:lnTo>
                  <a:pt x="48" y="15"/>
                </a:lnTo>
                <a:close/>
                <a:moveTo>
                  <a:pt x="74" y="86"/>
                </a:moveTo>
                <a:cubicBezTo>
                  <a:pt x="74" y="59"/>
                  <a:pt x="74" y="59"/>
                  <a:pt x="74" y="59"/>
                </a:cubicBezTo>
                <a:cubicBezTo>
                  <a:pt x="45" y="59"/>
                  <a:pt x="45" y="59"/>
                  <a:pt x="45" y="59"/>
                </a:cubicBezTo>
                <a:cubicBezTo>
                  <a:pt x="45" y="86"/>
                  <a:pt x="45" y="86"/>
                  <a:pt x="45" y="86"/>
                </a:cubicBezTo>
                <a:lnTo>
                  <a:pt x="74" y="86"/>
                </a:lnTo>
                <a:close/>
                <a:moveTo>
                  <a:pt x="74" y="121"/>
                </a:moveTo>
                <a:cubicBezTo>
                  <a:pt x="74" y="91"/>
                  <a:pt x="74" y="91"/>
                  <a:pt x="74" y="91"/>
                </a:cubicBezTo>
                <a:cubicBezTo>
                  <a:pt x="45" y="91"/>
                  <a:pt x="45" y="91"/>
                  <a:pt x="45" y="91"/>
                </a:cubicBezTo>
                <a:cubicBezTo>
                  <a:pt x="45" y="121"/>
                  <a:pt x="45" y="121"/>
                  <a:pt x="45" y="121"/>
                </a:cubicBezTo>
                <a:lnTo>
                  <a:pt x="74" y="121"/>
                </a:lnTo>
                <a:close/>
                <a:moveTo>
                  <a:pt x="74" y="154"/>
                </a:moveTo>
                <a:cubicBezTo>
                  <a:pt x="74" y="127"/>
                  <a:pt x="74" y="127"/>
                  <a:pt x="74" y="127"/>
                </a:cubicBezTo>
                <a:cubicBezTo>
                  <a:pt x="45" y="127"/>
                  <a:pt x="45" y="127"/>
                  <a:pt x="45" y="127"/>
                </a:cubicBezTo>
                <a:cubicBezTo>
                  <a:pt x="45" y="154"/>
                  <a:pt x="45" y="154"/>
                  <a:pt x="45" y="154"/>
                </a:cubicBezTo>
                <a:lnTo>
                  <a:pt x="74" y="154"/>
                </a:lnTo>
                <a:close/>
                <a:moveTo>
                  <a:pt x="110" y="86"/>
                </a:moveTo>
                <a:cubicBezTo>
                  <a:pt x="110" y="59"/>
                  <a:pt x="110" y="59"/>
                  <a:pt x="110" y="59"/>
                </a:cubicBezTo>
                <a:cubicBezTo>
                  <a:pt x="80" y="59"/>
                  <a:pt x="80" y="59"/>
                  <a:pt x="80" y="59"/>
                </a:cubicBezTo>
                <a:cubicBezTo>
                  <a:pt x="80" y="86"/>
                  <a:pt x="80" y="86"/>
                  <a:pt x="80" y="86"/>
                </a:cubicBezTo>
                <a:lnTo>
                  <a:pt x="110" y="86"/>
                </a:lnTo>
                <a:close/>
                <a:moveTo>
                  <a:pt x="110" y="121"/>
                </a:moveTo>
                <a:cubicBezTo>
                  <a:pt x="110" y="91"/>
                  <a:pt x="110" y="91"/>
                  <a:pt x="110" y="91"/>
                </a:cubicBezTo>
                <a:cubicBezTo>
                  <a:pt x="80" y="91"/>
                  <a:pt x="80" y="91"/>
                  <a:pt x="80" y="91"/>
                </a:cubicBezTo>
                <a:cubicBezTo>
                  <a:pt x="80" y="121"/>
                  <a:pt x="80" y="121"/>
                  <a:pt x="80" y="121"/>
                </a:cubicBezTo>
                <a:lnTo>
                  <a:pt x="110" y="121"/>
                </a:lnTo>
                <a:close/>
                <a:moveTo>
                  <a:pt x="110" y="154"/>
                </a:moveTo>
                <a:cubicBezTo>
                  <a:pt x="110" y="127"/>
                  <a:pt x="110" y="127"/>
                  <a:pt x="110" y="127"/>
                </a:cubicBezTo>
                <a:cubicBezTo>
                  <a:pt x="80" y="127"/>
                  <a:pt x="80" y="127"/>
                  <a:pt x="80" y="127"/>
                </a:cubicBezTo>
                <a:cubicBezTo>
                  <a:pt x="80" y="154"/>
                  <a:pt x="80" y="154"/>
                  <a:pt x="80" y="154"/>
                </a:cubicBezTo>
                <a:lnTo>
                  <a:pt x="110" y="154"/>
                </a:lnTo>
                <a:close/>
                <a:moveTo>
                  <a:pt x="119" y="15"/>
                </a:moveTo>
                <a:cubicBezTo>
                  <a:pt x="119" y="13"/>
                  <a:pt x="117" y="12"/>
                  <a:pt x="116" y="12"/>
                </a:cubicBezTo>
                <a:cubicBezTo>
                  <a:pt x="110" y="12"/>
                  <a:pt x="110" y="12"/>
                  <a:pt x="110" y="12"/>
                </a:cubicBezTo>
                <a:cubicBezTo>
                  <a:pt x="108" y="12"/>
                  <a:pt x="107" y="13"/>
                  <a:pt x="107" y="15"/>
                </a:cubicBezTo>
                <a:cubicBezTo>
                  <a:pt x="107" y="41"/>
                  <a:pt x="107" y="41"/>
                  <a:pt x="107" y="41"/>
                </a:cubicBezTo>
                <a:cubicBezTo>
                  <a:pt x="107" y="43"/>
                  <a:pt x="108" y="44"/>
                  <a:pt x="110" y="44"/>
                </a:cubicBezTo>
                <a:cubicBezTo>
                  <a:pt x="116" y="44"/>
                  <a:pt x="116" y="44"/>
                  <a:pt x="116" y="44"/>
                </a:cubicBezTo>
                <a:cubicBezTo>
                  <a:pt x="117" y="44"/>
                  <a:pt x="119" y="43"/>
                  <a:pt x="119" y="41"/>
                </a:cubicBezTo>
                <a:lnTo>
                  <a:pt x="119" y="15"/>
                </a:lnTo>
                <a:close/>
                <a:moveTo>
                  <a:pt x="142" y="86"/>
                </a:moveTo>
                <a:cubicBezTo>
                  <a:pt x="142" y="59"/>
                  <a:pt x="142" y="59"/>
                  <a:pt x="142" y="59"/>
                </a:cubicBezTo>
                <a:cubicBezTo>
                  <a:pt x="116" y="59"/>
                  <a:pt x="116" y="59"/>
                  <a:pt x="116" y="59"/>
                </a:cubicBezTo>
                <a:cubicBezTo>
                  <a:pt x="116" y="86"/>
                  <a:pt x="116" y="86"/>
                  <a:pt x="116" y="86"/>
                </a:cubicBezTo>
                <a:lnTo>
                  <a:pt x="142" y="86"/>
                </a:lnTo>
                <a:close/>
                <a:moveTo>
                  <a:pt x="142" y="121"/>
                </a:moveTo>
                <a:cubicBezTo>
                  <a:pt x="142" y="91"/>
                  <a:pt x="142" y="91"/>
                  <a:pt x="142" y="91"/>
                </a:cubicBezTo>
                <a:cubicBezTo>
                  <a:pt x="116" y="91"/>
                  <a:pt x="116" y="91"/>
                  <a:pt x="116" y="91"/>
                </a:cubicBezTo>
                <a:cubicBezTo>
                  <a:pt x="116" y="121"/>
                  <a:pt x="116" y="121"/>
                  <a:pt x="116" y="121"/>
                </a:cubicBezTo>
                <a:lnTo>
                  <a:pt x="142" y="121"/>
                </a:lnTo>
                <a:close/>
                <a:moveTo>
                  <a:pt x="142" y="154"/>
                </a:moveTo>
                <a:cubicBezTo>
                  <a:pt x="142" y="127"/>
                  <a:pt x="142" y="127"/>
                  <a:pt x="142" y="127"/>
                </a:cubicBezTo>
                <a:cubicBezTo>
                  <a:pt x="116" y="127"/>
                  <a:pt x="116" y="127"/>
                  <a:pt x="116" y="127"/>
                </a:cubicBezTo>
                <a:cubicBezTo>
                  <a:pt x="116" y="154"/>
                  <a:pt x="116" y="154"/>
                  <a:pt x="116" y="154"/>
                </a:cubicBezTo>
                <a:lnTo>
                  <a:pt x="142" y="154"/>
                </a:ln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1913257793"/>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63"/>
                                        </p:tgtEl>
                                        <p:attrNameLst>
                                          <p:attrName>style.visibility</p:attrName>
                                        </p:attrNameLst>
                                      </p:cBhvr>
                                      <p:to>
                                        <p:strVal val="visible"/>
                                      </p:to>
                                    </p:set>
                                    <p:anim calcmode="lin" valueType="num">
                                      <p:cBhvr>
                                        <p:cTn id="7" dur="500" fill="hold"/>
                                        <p:tgtEl>
                                          <p:spTgt spid="63"/>
                                        </p:tgtEl>
                                        <p:attrNameLst>
                                          <p:attrName>ppt_w</p:attrName>
                                        </p:attrNameLst>
                                      </p:cBhvr>
                                      <p:tavLst>
                                        <p:tav tm="0">
                                          <p:val>
                                            <p:fltVal val="0"/>
                                          </p:val>
                                        </p:tav>
                                        <p:tav tm="100000">
                                          <p:val>
                                            <p:strVal val="#ppt_w"/>
                                          </p:val>
                                        </p:tav>
                                      </p:tavLst>
                                    </p:anim>
                                    <p:anim calcmode="lin" valueType="num">
                                      <p:cBhvr>
                                        <p:cTn id="8" dur="500" fill="hold"/>
                                        <p:tgtEl>
                                          <p:spTgt spid="63"/>
                                        </p:tgtEl>
                                        <p:attrNameLst>
                                          <p:attrName>ppt_h</p:attrName>
                                        </p:attrNameLst>
                                      </p:cBhvr>
                                      <p:tavLst>
                                        <p:tav tm="0">
                                          <p:val>
                                            <p:fltVal val="0"/>
                                          </p:val>
                                        </p:tav>
                                        <p:tav tm="100000">
                                          <p:val>
                                            <p:strVal val="#ppt_h"/>
                                          </p:val>
                                        </p:tav>
                                      </p:tavLst>
                                    </p:anim>
                                    <p:animEffect transition="in" filter="fade">
                                      <p:cBhvr>
                                        <p:cTn id="9" dur="500"/>
                                        <p:tgtEl>
                                          <p:spTgt spid="63"/>
                                        </p:tgtEl>
                                      </p:cBhvr>
                                    </p:animEffect>
                                  </p:childTnLst>
                                </p:cTn>
                              </p:par>
                            </p:childTnLst>
                          </p:cTn>
                        </p:par>
                        <p:par>
                          <p:cTn id="10" fill="hold">
                            <p:stCondLst>
                              <p:cond delay="500"/>
                            </p:stCondLst>
                            <p:childTnLst>
                              <p:par>
                                <p:cTn id="11" presetID="10" presetClass="entr" presetSubtype="0" fill="hold" grpId="0" nodeType="afterEffect">
                                  <p:stCondLst>
                                    <p:cond delay="0"/>
                                  </p:stCondLst>
                                  <p:childTnLst>
                                    <p:set>
                                      <p:cBhvr>
                                        <p:cTn id="12" dur="1" fill="hold">
                                          <p:stCondLst>
                                            <p:cond delay="0"/>
                                          </p:stCondLst>
                                        </p:cTn>
                                        <p:tgtEl>
                                          <p:spTgt spid="38"/>
                                        </p:tgtEl>
                                        <p:attrNameLst>
                                          <p:attrName>style.visibility</p:attrName>
                                        </p:attrNameLst>
                                      </p:cBhvr>
                                      <p:to>
                                        <p:strVal val="visible"/>
                                      </p:to>
                                    </p:set>
                                    <p:animEffect transition="in" filter="fade">
                                      <p:cBhvr>
                                        <p:cTn id="13"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p:nvPr/>
        </p:nvGrpSpPr>
        <p:grpSpPr>
          <a:xfrm>
            <a:off x="3592681" y="1784478"/>
            <a:ext cx="5725635" cy="706673"/>
            <a:chOff x="863323" y="1977313"/>
            <a:chExt cx="5725635" cy="706673"/>
          </a:xfrm>
        </p:grpSpPr>
        <p:sp>
          <p:nvSpPr>
            <p:cNvPr id="7" name="TextBox 6"/>
            <p:cNvSpPr txBox="1"/>
            <p:nvPr/>
          </p:nvSpPr>
          <p:spPr>
            <a:xfrm>
              <a:off x="863323" y="1977313"/>
              <a:ext cx="2058394" cy="215444"/>
            </a:xfrm>
            <a:prstGeom prst="rect">
              <a:avLst/>
            </a:prstGeom>
            <a:noFill/>
          </p:spPr>
          <p:txBody>
            <a:bodyPr wrap="square" lIns="0" tIns="0" rIns="0" bIns="0" rtlCol="0" anchor="ctr">
              <a:spAutoFit/>
            </a:bodyPr>
            <a:lstStyle/>
            <a:p>
              <a:r>
                <a:rPr lang="zh-CN" altLang="en-US" sz="1400" b="1" dirty="0" smtClean="0">
                  <a:solidFill>
                    <a:schemeClr val="accent1"/>
                  </a:solidFill>
                  <a:latin typeface="Arial" pitchFamily="34" charset="0"/>
                  <a:ea typeface="微软雅黑" pitchFamily="34" charset="-122"/>
                  <a:sym typeface="Arial" pitchFamily="34" charset="0"/>
                </a:rPr>
                <a:t>一、申报时间</a:t>
              </a:r>
              <a:endParaRPr lang="en-US" sz="1400" b="1" dirty="0">
                <a:solidFill>
                  <a:schemeClr val="accent1"/>
                </a:solidFill>
                <a:latin typeface="Arial" pitchFamily="34" charset="0"/>
                <a:ea typeface="微软雅黑" pitchFamily="34" charset="-122"/>
                <a:sym typeface="Arial" pitchFamily="34" charset="0"/>
              </a:endParaRPr>
            </a:p>
          </p:txBody>
        </p:sp>
        <p:sp>
          <p:nvSpPr>
            <p:cNvPr id="8" name="TextBox 7"/>
            <p:cNvSpPr txBox="1"/>
            <p:nvPr/>
          </p:nvSpPr>
          <p:spPr>
            <a:xfrm>
              <a:off x="863323" y="2314654"/>
              <a:ext cx="5725635" cy="369332"/>
            </a:xfrm>
            <a:prstGeom prst="rect">
              <a:avLst/>
            </a:prstGeom>
            <a:noFill/>
          </p:spPr>
          <p:txBody>
            <a:bodyPr wrap="square" lIns="0" tIns="0" rIns="0" bIns="0" rtlCol="0" anchor="t">
              <a:spAutoFit/>
            </a:bodyPr>
            <a:lstStyle/>
            <a:p>
              <a:pPr defTabSz="914400">
                <a:spcBef>
                  <a:spcPct val="20000"/>
                </a:spcBef>
                <a:defRPr/>
              </a:pPr>
              <a:r>
                <a:rPr lang="en-US" altLang="zh-CN" sz="1200" dirty="0"/>
                <a:t>2016</a:t>
              </a:r>
              <a:r>
                <a:rPr lang="zh-CN" altLang="zh-CN" sz="1200" dirty="0"/>
                <a:t>年</a:t>
              </a:r>
              <a:r>
                <a:rPr lang="en-US" altLang="zh-CN" sz="1200" dirty="0"/>
                <a:t>5</a:t>
              </a:r>
              <a:r>
                <a:rPr lang="zh-CN" altLang="zh-CN" sz="1200" dirty="0"/>
                <a:t>月</a:t>
              </a:r>
              <a:r>
                <a:rPr lang="en-US" altLang="zh-CN" sz="1200" dirty="0"/>
                <a:t>20</a:t>
              </a:r>
              <a:r>
                <a:rPr lang="zh-CN" altLang="zh-CN" sz="1200" dirty="0"/>
                <a:t>日</a:t>
              </a:r>
              <a:r>
                <a:rPr lang="en-US" altLang="zh-CN" sz="1200" dirty="0" smtClean="0"/>
                <a:t>—5</a:t>
              </a:r>
              <a:r>
                <a:rPr lang="zh-CN" altLang="zh-CN" sz="1200" dirty="0" smtClean="0"/>
                <a:t>月</a:t>
              </a:r>
              <a:r>
                <a:rPr lang="en-US" altLang="zh-CN" sz="1200" dirty="0" smtClean="0"/>
                <a:t>31</a:t>
              </a:r>
              <a:r>
                <a:rPr lang="zh-CN" altLang="zh-CN" sz="1200" dirty="0" smtClean="0"/>
                <a:t>日</a:t>
              </a:r>
              <a:r>
                <a:rPr lang="en-US" sz="1200" dirty="0">
                  <a:solidFill>
                    <a:schemeClr val="tx1">
                      <a:lumMod val="50000"/>
                      <a:lumOff val="50000"/>
                    </a:schemeClr>
                  </a:solidFill>
                  <a:latin typeface="Arial" pitchFamily="34" charset="0"/>
                  <a:ea typeface="微软雅黑" pitchFamily="34" charset="-122"/>
                  <a:sym typeface="Arial" pitchFamily="34" charset="0"/>
                </a:rPr>
                <a:t/>
              </a:r>
              <a:br>
                <a:rPr lang="en-US" sz="1200" dirty="0">
                  <a:solidFill>
                    <a:schemeClr val="tx1">
                      <a:lumMod val="50000"/>
                      <a:lumOff val="50000"/>
                    </a:schemeClr>
                  </a:solidFill>
                  <a:latin typeface="Arial" pitchFamily="34" charset="0"/>
                  <a:ea typeface="微软雅黑" pitchFamily="34" charset="-122"/>
                  <a:sym typeface="Arial" pitchFamily="34" charset="0"/>
                </a:rPr>
              </a:br>
              <a:endParaRPr lang="en-US" sz="1200" dirty="0">
                <a:solidFill>
                  <a:schemeClr val="tx1">
                    <a:lumMod val="50000"/>
                    <a:lumOff val="50000"/>
                  </a:schemeClr>
                </a:solidFill>
                <a:latin typeface="Arial" pitchFamily="34" charset="0"/>
                <a:ea typeface="微软雅黑" pitchFamily="34" charset="-122"/>
                <a:sym typeface="Arial" pitchFamily="34" charset="0"/>
              </a:endParaRPr>
            </a:p>
          </p:txBody>
        </p:sp>
      </p:grpSp>
      <p:sp>
        <p:nvSpPr>
          <p:cNvPr id="25" name="Oval 24"/>
          <p:cNvSpPr/>
          <p:nvPr/>
        </p:nvSpPr>
        <p:spPr>
          <a:xfrm>
            <a:off x="2509941" y="1726048"/>
            <a:ext cx="723797" cy="7030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accent1">
                  <a:lumMod val="50000"/>
                </a:schemeClr>
              </a:solidFill>
              <a:latin typeface="Arial" pitchFamily="34" charset="0"/>
              <a:ea typeface="微软雅黑" pitchFamily="34" charset="-122"/>
              <a:sym typeface="Arial" pitchFamily="34" charset="0"/>
            </a:endParaRPr>
          </a:p>
        </p:txBody>
      </p:sp>
      <p:sp>
        <p:nvSpPr>
          <p:cNvPr id="29" name="Freeform 245"/>
          <p:cNvSpPr/>
          <p:nvPr/>
        </p:nvSpPr>
        <p:spPr bwMode="auto">
          <a:xfrm>
            <a:off x="2706033" y="1911779"/>
            <a:ext cx="331612" cy="331612"/>
          </a:xfrm>
          <a:custGeom>
            <a:avLst/>
            <a:gdLst/>
            <a:ahLst/>
            <a:cxnLst>
              <a:cxn ang="0">
                <a:pos x="68" y="3"/>
              </a:cxn>
              <a:cxn ang="0">
                <a:pos x="58" y="61"/>
              </a:cxn>
              <a:cxn ang="0">
                <a:pos x="57" y="63"/>
              </a:cxn>
              <a:cxn ang="0">
                <a:pos x="56" y="63"/>
              </a:cxn>
              <a:cxn ang="0">
                <a:pos x="55" y="63"/>
              </a:cxn>
              <a:cxn ang="0">
                <a:pos x="38" y="56"/>
              </a:cxn>
              <a:cxn ang="0">
                <a:pos x="28" y="67"/>
              </a:cxn>
              <a:cxn ang="0">
                <a:pos x="26" y="68"/>
              </a:cxn>
              <a:cxn ang="0">
                <a:pos x="26" y="68"/>
              </a:cxn>
              <a:cxn ang="0">
                <a:pos x="24" y="65"/>
              </a:cxn>
              <a:cxn ang="0">
                <a:pos x="24" y="52"/>
              </a:cxn>
              <a:cxn ang="0">
                <a:pos x="57" y="12"/>
              </a:cxn>
              <a:cxn ang="0">
                <a:pos x="16" y="47"/>
              </a:cxn>
              <a:cxn ang="0">
                <a:pos x="1" y="41"/>
              </a:cxn>
              <a:cxn ang="0">
                <a:pos x="0" y="39"/>
              </a:cxn>
              <a:cxn ang="0">
                <a:pos x="1" y="36"/>
              </a:cxn>
              <a:cxn ang="0">
                <a:pos x="64" y="0"/>
              </a:cxn>
              <a:cxn ang="0">
                <a:pos x="65" y="0"/>
              </a:cxn>
              <a:cxn ang="0">
                <a:pos x="67" y="0"/>
              </a:cxn>
              <a:cxn ang="0">
                <a:pos x="68" y="3"/>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8" y="56"/>
                  <a:pt x="38" y="56"/>
                  <a:pt x="38" y="56"/>
                </a:cubicBezTo>
                <a:cubicBezTo>
                  <a:pt x="28" y="67"/>
                  <a:pt x="28" y="67"/>
                  <a:pt x="28" y="67"/>
                </a:cubicBezTo>
                <a:cubicBezTo>
                  <a:pt x="28" y="67"/>
                  <a:pt x="27" y="68"/>
                  <a:pt x="26" y="68"/>
                </a:cubicBezTo>
                <a:cubicBezTo>
                  <a:pt x="26" y="68"/>
                  <a:pt x="26" y="68"/>
                  <a:pt x="26" y="68"/>
                </a:cubicBezTo>
                <a:cubicBezTo>
                  <a:pt x="25" y="67"/>
                  <a:pt x="24" y="66"/>
                  <a:pt x="24" y="65"/>
                </a:cubicBezTo>
                <a:cubicBezTo>
                  <a:pt x="24" y="52"/>
                  <a:pt x="24" y="52"/>
                  <a:pt x="24" y="52"/>
                </a:cubicBezTo>
                <a:cubicBezTo>
                  <a:pt x="57" y="12"/>
                  <a:pt x="57" y="12"/>
                  <a:pt x="57" y="12"/>
                </a:cubicBezTo>
                <a:cubicBezTo>
                  <a:pt x="16" y="47"/>
                  <a:pt x="16" y="47"/>
                  <a:pt x="16" y="47"/>
                </a:cubicBezTo>
                <a:cubicBezTo>
                  <a:pt x="1" y="41"/>
                  <a:pt x="1" y="41"/>
                  <a:pt x="1" y="41"/>
                </a:cubicBezTo>
                <a:cubicBezTo>
                  <a:pt x="0" y="40"/>
                  <a:pt x="0" y="40"/>
                  <a:pt x="0" y="39"/>
                </a:cubicBezTo>
                <a:cubicBezTo>
                  <a:pt x="0" y="38"/>
                  <a:pt x="0" y="37"/>
                  <a:pt x="1" y="36"/>
                </a:cubicBezTo>
                <a:cubicBezTo>
                  <a:pt x="64" y="0"/>
                  <a:pt x="64" y="0"/>
                  <a:pt x="64" y="0"/>
                </a:cubicBezTo>
                <a:cubicBezTo>
                  <a:pt x="65" y="0"/>
                  <a:pt x="65" y="0"/>
                  <a:pt x="65" y="0"/>
                </a:cubicBezTo>
                <a:cubicBezTo>
                  <a:pt x="66" y="0"/>
                  <a:pt x="66" y="0"/>
                  <a:pt x="67" y="0"/>
                </a:cubicBezTo>
                <a:cubicBezTo>
                  <a:pt x="68" y="1"/>
                  <a:pt x="68" y="2"/>
                  <a:pt x="68" y="3"/>
                </a:cubicBezTo>
                <a:close/>
              </a:path>
            </a:pathLst>
          </a:custGeom>
          <a:solidFill>
            <a:schemeClr val="bg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1" name="文本框 40"/>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申报时间</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iterate type="lt">
                                    <p:tmPct val="10000"/>
                                  </p:iterate>
                                  <p:childTnLst>
                                    <p:set>
                                      <p:cBhvr>
                                        <p:cTn id="6" dur="1" fill="hold">
                                          <p:stCondLst>
                                            <p:cond delay="0"/>
                                          </p:stCondLst>
                                        </p:cTn>
                                        <p:tgtEl>
                                          <p:spTgt spid="25"/>
                                        </p:tgtEl>
                                        <p:attrNameLst>
                                          <p:attrName>style.visibility</p:attrName>
                                        </p:attrNameLst>
                                      </p:cBhvr>
                                      <p:to>
                                        <p:strVal val="visible"/>
                                      </p:to>
                                    </p:set>
                                    <p:animEffect transition="in" filter="fade">
                                      <p:cBhvr>
                                        <p:cTn id="7" dur="1000"/>
                                        <p:tgtEl>
                                          <p:spTgt spid="25"/>
                                        </p:tgtEl>
                                      </p:cBhvr>
                                    </p:animEffect>
                                    <p:anim calcmode="lin" valueType="num">
                                      <p:cBhvr>
                                        <p:cTn id="8" dur="1000" fill="hold"/>
                                        <p:tgtEl>
                                          <p:spTgt spid="25"/>
                                        </p:tgtEl>
                                        <p:attrNameLst>
                                          <p:attrName>ppt_w</p:attrName>
                                        </p:attrNameLst>
                                      </p:cBhvr>
                                      <p:tavLst>
                                        <p:tav tm="0" fmla="#ppt_w*sin(2.5*pi*$)">
                                          <p:val>
                                            <p:fltVal val="0"/>
                                          </p:val>
                                        </p:tav>
                                        <p:tav tm="100000">
                                          <p:val>
                                            <p:fltVal val="1"/>
                                          </p:val>
                                        </p:tav>
                                      </p:tavLst>
                                    </p:anim>
                                    <p:anim calcmode="lin" valueType="num">
                                      <p:cBhvr>
                                        <p:cTn id="9" dur="1000" fill="hold"/>
                                        <p:tgtEl>
                                          <p:spTgt spid="25"/>
                                        </p:tgtEl>
                                        <p:attrNameLst>
                                          <p:attrName>ppt_h</p:attrName>
                                        </p:attrNameLst>
                                      </p:cBhvr>
                                      <p:tavLst>
                                        <p:tav tm="0">
                                          <p:val>
                                            <p:strVal val="#ppt_h"/>
                                          </p:val>
                                        </p:tav>
                                        <p:tav tm="100000">
                                          <p:val>
                                            <p:strVal val="#ppt_h"/>
                                          </p:val>
                                        </p:tav>
                                      </p:tavLst>
                                    </p:anim>
                                  </p:childTnLst>
                                </p:cTn>
                              </p:par>
                            </p:childTnLst>
                          </p:cTn>
                        </p:par>
                        <p:par>
                          <p:cTn id="10" fill="hold">
                            <p:stCondLst>
                              <p:cond delay="1000"/>
                            </p:stCondLst>
                            <p:childTnLst>
                              <p:par>
                                <p:cTn id="11" presetID="53" presetClass="entr" presetSubtype="0"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ppt_w</p:attrName>
                                        </p:attrNameLst>
                                      </p:cBhvr>
                                      <p:tavLst>
                                        <p:tav tm="0">
                                          <p:val>
                                            <p:fltVal val="0"/>
                                          </p:val>
                                        </p:tav>
                                        <p:tav tm="100000">
                                          <p:val>
                                            <p:strVal val="#ppt_w"/>
                                          </p:val>
                                        </p:tav>
                                      </p:tavLst>
                                    </p:anim>
                                    <p:anim calcmode="lin" valueType="num">
                                      <p:cBhvr>
                                        <p:cTn id="14" dur="500" fill="hold"/>
                                        <p:tgtEl>
                                          <p:spTgt spid="29"/>
                                        </p:tgtEl>
                                        <p:attrNameLst>
                                          <p:attrName>ppt_h</p:attrName>
                                        </p:attrNameLst>
                                      </p:cBhvr>
                                      <p:tavLst>
                                        <p:tav tm="0">
                                          <p:val>
                                            <p:fltVal val="0"/>
                                          </p:val>
                                        </p:tav>
                                        <p:tav tm="100000">
                                          <p:val>
                                            <p:strVal val="#ppt_h"/>
                                          </p:val>
                                        </p:tav>
                                      </p:tavLst>
                                    </p:anim>
                                    <p:animEffect transition="in" filter="fade">
                                      <p:cBhvr>
                                        <p:cTn id="15" dur="500"/>
                                        <p:tgtEl>
                                          <p:spTgt spid="29"/>
                                        </p:tgtEl>
                                      </p:cBhvr>
                                    </p:animEffect>
                                  </p:childTnLst>
                                </p:cTn>
                              </p:par>
                              <p:par>
                                <p:cTn id="16" presetID="42" presetClass="entr" presetSubtype="0" fill="hold" nodeType="with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500"/>
                                        <p:tgtEl>
                                          <p:spTgt spid="31"/>
                                        </p:tgtEl>
                                      </p:cBhvr>
                                    </p:animEffect>
                                    <p:anim calcmode="lin" valueType="num">
                                      <p:cBhvr>
                                        <p:cTn id="19" dur="500" fill="hold"/>
                                        <p:tgtEl>
                                          <p:spTgt spid="31"/>
                                        </p:tgtEl>
                                        <p:attrNameLst>
                                          <p:attrName>ppt_x</p:attrName>
                                        </p:attrNameLst>
                                      </p:cBhvr>
                                      <p:tavLst>
                                        <p:tav tm="0">
                                          <p:val>
                                            <p:strVal val="#ppt_x"/>
                                          </p:val>
                                        </p:tav>
                                        <p:tav tm="100000">
                                          <p:val>
                                            <p:strVal val="#ppt_x"/>
                                          </p:val>
                                        </p:tav>
                                      </p:tavLst>
                                    </p:anim>
                                    <p:anim calcmode="lin" valueType="num">
                                      <p:cBhvr>
                                        <p:cTn id="20" dur="500" fill="hold"/>
                                        <p:tgtEl>
                                          <p:spTgt spid="31"/>
                                        </p:tgtEl>
                                        <p:attrNameLst>
                                          <p:attrName>ppt_y</p:attrName>
                                        </p:attrNameLst>
                                      </p:cBhvr>
                                      <p:tavLst>
                                        <p:tav tm="0">
                                          <p:val>
                                            <p:strVal val="#ppt_y+.1"/>
                                          </p:val>
                                        </p:tav>
                                        <p:tav tm="100000">
                                          <p:val>
                                            <p:strVal val="#ppt_y"/>
                                          </p:val>
                                        </p:tav>
                                      </p:tavLst>
                                    </p:anim>
                                  </p:childTnLst>
                                </p:cTn>
                              </p:par>
                            </p:childTnLst>
                          </p:cTn>
                        </p:par>
                        <p:par>
                          <p:cTn id="21" fill="hold">
                            <p:stCondLst>
                              <p:cond delay="1500"/>
                            </p:stCondLst>
                            <p:childTnLst>
                              <p:par>
                                <p:cTn id="22" presetID="10" presetClass="entr" presetSubtype="0" fill="hold" grpId="0" nodeType="afterEffect">
                                  <p:stCondLst>
                                    <p:cond delay="0"/>
                                  </p:stCondLst>
                                  <p:childTnLst>
                                    <p:set>
                                      <p:cBhvr>
                                        <p:cTn id="23" dur="1" fill="hold">
                                          <p:stCondLst>
                                            <p:cond delay="0"/>
                                          </p:stCondLst>
                                        </p:cTn>
                                        <p:tgtEl>
                                          <p:spTgt spid="41"/>
                                        </p:tgtEl>
                                        <p:attrNameLst>
                                          <p:attrName>style.visibility</p:attrName>
                                        </p:attrNameLst>
                                      </p:cBhvr>
                                      <p:to>
                                        <p:strVal val="visible"/>
                                      </p:to>
                                    </p:set>
                                    <p:animEffect transition="in" filter="fade">
                                      <p:cBhvr>
                                        <p:cTn id="24"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9" grpId="0" animBg="1"/>
      <p:bldP spid="41"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50"/>
          <p:cNvSpPr/>
          <p:nvPr/>
        </p:nvSpPr>
        <p:spPr>
          <a:xfrm>
            <a:off x="1017049" y="734191"/>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solidFill>
            <a:schemeClr val="accent1">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8627" tIns="217500" rIns="435411" bIns="217500" numCol="1" spcCol="1270" anchor="ctr" anchorCtr="0">
            <a:noAutofit/>
          </a:bodyPr>
          <a:lstStyle/>
          <a:p>
            <a:pPr marL="171450" lvl="1" indent="-171450" defTabSz="800100">
              <a:lnSpc>
                <a:spcPct val="90000"/>
              </a:lnSpc>
              <a:spcBef>
                <a:spcPct val="0"/>
              </a:spcBef>
              <a:spcAft>
                <a:spcPct val="15000"/>
              </a:spcAft>
            </a:pPr>
            <a:r>
              <a:rPr lang="en-US" sz="4800" dirty="0">
                <a:solidFill>
                  <a:schemeClr val="bg1"/>
                </a:solidFill>
                <a:latin typeface="Arial" pitchFamily="34" charset="0"/>
                <a:ea typeface="微软雅黑" pitchFamily="34" charset="-122"/>
                <a:sym typeface="Arial" pitchFamily="34" charset="0"/>
              </a:rPr>
              <a:t> </a:t>
            </a:r>
            <a:endParaRPr lang="en-US" sz="4800" kern="1200" dirty="0">
              <a:solidFill>
                <a:schemeClr val="accent1">
                  <a:lumMod val="75000"/>
                </a:schemeClr>
              </a:solidFill>
              <a:latin typeface="Arial" pitchFamily="34" charset="0"/>
              <a:ea typeface="微软雅黑" pitchFamily="34" charset="-122"/>
              <a:sym typeface="Arial" pitchFamily="34" charset="0"/>
            </a:endParaRPr>
          </a:p>
        </p:txBody>
      </p:sp>
      <p:sp>
        <p:nvSpPr>
          <p:cNvPr id="53" name="Freeform 52"/>
          <p:cNvSpPr/>
          <p:nvPr/>
        </p:nvSpPr>
        <p:spPr>
          <a:xfrm>
            <a:off x="3018847" y="734191"/>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solidFill>
            <a:schemeClr val="accent2">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8626" tIns="217500" rIns="435412" bIns="217500" numCol="1" spcCol="1270" anchor="ctr" anchorCtr="0">
            <a:noAutofit/>
          </a:bodyPr>
          <a:lstStyle/>
          <a:p>
            <a:pPr marL="171450" lvl="1" indent="-171450" defTabSz="800100">
              <a:lnSpc>
                <a:spcPct val="90000"/>
              </a:lnSpc>
              <a:spcBef>
                <a:spcPct val="0"/>
              </a:spcBef>
              <a:spcAft>
                <a:spcPct val="15000"/>
              </a:spcAft>
            </a:pPr>
            <a:r>
              <a:rPr lang="en-US" sz="3600" dirty="0">
                <a:solidFill>
                  <a:schemeClr val="bg1"/>
                </a:solidFill>
                <a:latin typeface="Arial" pitchFamily="34" charset="0"/>
                <a:ea typeface="微软雅黑" pitchFamily="34" charset="-122"/>
                <a:sym typeface="Arial" pitchFamily="34" charset="0"/>
              </a:rPr>
              <a:t> </a:t>
            </a:r>
            <a:endParaRPr lang="en-US" sz="3600" kern="1200" dirty="0">
              <a:solidFill>
                <a:schemeClr val="accent2">
                  <a:lumMod val="50000"/>
                </a:schemeClr>
              </a:solidFill>
              <a:latin typeface="Arial" pitchFamily="34" charset="0"/>
              <a:ea typeface="微软雅黑" pitchFamily="34" charset="-122"/>
              <a:sym typeface="Arial" pitchFamily="34" charset="0"/>
            </a:endParaRPr>
          </a:p>
        </p:txBody>
      </p:sp>
      <p:sp>
        <p:nvSpPr>
          <p:cNvPr id="55" name="Freeform 54"/>
          <p:cNvSpPr/>
          <p:nvPr/>
        </p:nvSpPr>
        <p:spPr>
          <a:xfrm>
            <a:off x="5000325" y="734191"/>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solidFill>
            <a:schemeClr val="accent3">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8626" tIns="217500" rIns="435412" bIns="217500" numCol="1" spcCol="1270" anchor="ctr" anchorCtr="0">
            <a:noAutofit/>
          </a:bodyPr>
          <a:lstStyle/>
          <a:p>
            <a:pPr marL="171450" lvl="1" indent="-171450" defTabSz="800100">
              <a:lnSpc>
                <a:spcPct val="90000"/>
              </a:lnSpc>
              <a:spcBef>
                <a:spcPct val="0"/>
              </a:spcBef>
              <a:spcAft>
                <a:spcPct val="15000"/>
              </a:spcAft>
            </a:pPr>
            <a:r>
              <a:rPr lang="en-US" sz="3600" dirty="0">
                <a:solidFill>
                  <a:schemeClr val="bg1"/>
                </a:solidFill>
                <a:latin typeface="Arial" pitchFamily="34" charset="0"/>
                <a:ea typeface="微软雅黑" pitchFamily="34" charset="-122"/>
                <a:sym typeface="Arial" pitchFamily="34" charset="0"/>
              </a:rPr>
              <a:t> </a:t>
            </a:r>
            <a:endParaRPr lang="en-US" sz="3600" kern="1200" dirty="0">
              <a:solidFill>
                <a:schemeClr val="accent3">
                  <a:lumMod val="75000"/>
                </a:schemeClr>
              </a:solidFill>
              <a:latin typeface="Arial" pitchFamily="34" charset="0"/>
              <a:ea typeface="微软雅黑" pitchFamily="34" charset="-122"/>
              <a:sym typeface="Arial" pitchFamily="34" charset="0"/>
            </a:endParaRPr>
          </a:p>
        </p:txBody>
      </p:sp>
      <p:sp>
        <p:nvSpPr>
          <p:cNvPr id="60" name="Freeform 59"/>
          <p:cNvSpPr/>
          <p:nvPr/>
        </p:nvSpPr>
        <p:spPr>
          <a:xfrm>
            <a:off x="6934914" y="734191"/>
            <a:ext cx="1571625" cy="1373798"/>
          </a:xfrm>
          <a:custGeom>
            <a:avLst/>
            <a:gdLst>
              <a:gd name="connsiteX0" fmla="*/ 0 w 1571625"/>
              <a:gd name="connsiteY0" fmla="*/ 206070 h 1373798"/>
              <a:gd name="connsiteX1" fmla="*/ 884726 w 1571625"/>
              <a:gd name="connsiteY1" fmla="*/ 206070 h 1373798"/>
              <a:gd name="connsiteX2" fmla="*/ 884726 w 1571625"/>
              <a:gd name="connsiteY2" fmla="*/ 0 h 1373798"/>
              <a:gd name="connsiteX3" fmla="*/ 1571625 w 1571625"/>
              <a:gd name="connsiteY3" fmla="*/ 686899 h 1373798"/>
              <a:gd name="connsiteX4" fmla="*/ 884726 w 1571625"/>
              <a:gd name="connsiteY4" fmla="*/ 1373798 h 1373798"/>
              <a:gd name="connsiteX5" fmla="*/ 884726 w 1571625"/>
              <a:gd name="connsiteY5" fmla="*/ 1167728 h 1373798"/>
              <a:gd name="connsiteX6" fmla="*/ 0 w 1571625"/>
              <a:gd name="connsiteY6" fmla="*/ 1167728 h 1373798"/>
              <a:gd name="connsiteX7" fmla="*/ 0 w 1571625"/>
              <a:gd name="connsiteY7" fmla="*/ 206070 h 137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71625" h="1373798">
                <a:moveTo>
                  <a:pt x="0" y="206070"/>
                </a:moveTo>
                <a:lnTo>
                  <a:pt x="884726" y="206070"/>
                </a:lnTo>
                <a:lnTo>
                  <a:pt x="884726" y="0"/>
                </a:lnTo>
                <a:lnTo>
                  <a:pt x="1571625" y="686899"/>
                </a:lnTo>
                <a:lnTo>
                  <a:pt x="884726" y="1373798"/>
                </a:lnTo>
                <a:lnTo>
                  <a:pt x="884726" y="1167728"/>
                </a:lnTo>
                <a:lnTo>
                  <a:pt x="0" y="1167728"/>
                </a:lnTo>
                <a:lnTo>
                  <a:pt x="0" y="206070"/>
                </a:lnTo>
                <a:close/>
              </a:path>
            </a:pathLst>
          </a:custGeom>
          <a:solidFill>
            <a:schemeClr val="accent4">
              <a:alpha val="90000"/>
            </a:schemeClr>
          </a:solidFill>
          <a:ln>
            <a:noFill/>
          </a:ln>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438626" tIns="217500" rIns="435412" bIns="217500" numCol="1" spcCol="1270" anchor="ctr" anchorCtr="0">
            <a:noAutofit/>
          </a:bodyPr>
          <a:lstStyle/>
          <a:p>
            <a:pPr marL="171450" lvl="1" indent="-171450" defTabSz="800100">
              <a:lnSpc>
                <a:spcPct val="90000"/>
              </a:lnSpc>
              <a:spcBef>
                <a:spcPct val="0"/>
              </a:spcBef>
              <a:spcAft>
                <a:spcPct val="15000"/>
              </a:spcAft>
            </a:pPr>
            <a:r>
              <a:rPr lang="en-US" sz="3200" dirty="0">
                <a:solidFill>
                  <a:schemeClr val="bg1"/>
                </a:solidFill>
                <a:latin typeface="Arial" pitchFamily="34" charset="0"/>
                <a:ea typeface="微软雅黑" pitchFamily="34" charset="-122"/>
                <a:sym typeface="Arial" pitchFamily="34" charset="0"/>
              </a:rPr>
              <a:t> </a:t>
            </a:r>
            <a:endParaRPr lang="en-US" sz="3200" kern="1200" dirty="0">
              <a:solidFill>
                <a:schemeClr val="accent4">
                  <a:lumMod val="75000"/>
                </a:schemeClr>
              </a:solidFill>
              <a:latin typeface="Arial" pitchFamily="34" charset="0"/>
              <a:ea typeface="微软雅黑" pitchFamily="34" charset="-122"/>
              <a:sym typeface="Arial" pitchFamily="34" charset="0"/>
            </a:endParaRPr>
          </a:p>
        </p:txBody>
      </p:sp>
      <p:grpSp>
        <p:nvGrpSpPr>
          <p:cNvPr id="32" name="Group 134"/>
          <p:cNvGrpSpPr>
            <a:grpSpLocks noChangeAspect="1"/>
          </p:cNvGrpSpPr>
          <p:nvPr/>
        </p:nvGrpSpPr>
        <p:grpSpPr>
          <a:xfrm>
            <a:off x="627949" y="1031665"/>
            <a:ext cx="778199" cy="778850"/>
            <a:chOff x="3287425" y="1417883"/>
            <a:chExt cx="648499" cy="649042"/>
          </a:xfrm>
        </p:grpSpPr>
        <p:sp>
          <p:nvSpPr>
            <p:cNvPr id="33" name="Oval 32"/>
            <p:cNvSpPr>
              <a:spLocks noChangeAspect="1"/>
            </p:cNvSpPr>
            <p:nvPr/>
          </p:nvSpPr>
          <p:spPr>
            <a:xfrm>
              <a:off x="3287425" y="1417883"/>
              <a:ext cx="648499" cy="649042"/>
            </a:xfrm>
            <a:prstGeom prst="ellipse">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solidFill>
                  <a:schemeClr val="bg1"/>
                </a:solidFill>
                <a:latin typeface="Arial" pitchFamily="34" charset="0"/>
                <a:ea typeface="微软雅黑" pitchFamily="34" charset="-122"/>
                <a:sym typeface="Arial" pitchFamily="34" charset="0"/>
              </a:endParaRPr>
            </a:p>
          </p:txBody>
        </p:sp>
        <p:sp>
          <p:nvSpPr>
            <p:cNvPr id="34" name="Oval 33"/>
            <p:cNvSpPr>
              <a:spLocks noChangeAspect="1"/>
            </p:cNvSpPr>
            <p:nvPr/>
          </p:nvSpPr>
          <p:spPr>
            <a:xfrm>
              <a:off x="3362252" y="1492773"/>
              <a:ext cx="498845" cy="499263"/>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Arial" pitchFamily="34" charset="0"/>
                  <a:ea typeface="微软雅黑" pitchFamily="34" charset="-122"/>
                  <a:sym typeface="Arial" pitchFamily="34" charset="0"/>
                </a:rPr>
                <a:t>01</a:t>
              </a:r>
            </a:p>
          </p:txBody>
        </p:sp>
      </p:grpSp>
      <p:grpSp>
        <p:nvGrpSpPr>
          <p:cNvPr id="35" name="Group 129"/>
          <p:cNvGrpSpPr>
            <a:grpSpLocks noChangeAspect="1"/>
          </p:cNvGrpSpPr>
          <p:nvPr/>
        </p:nvGrpSpPr>
        <p:grpSpPr>
          <a:xfrm>
            <a:off x="2629747" y="1031665"/>
            <a:ext cx="778199" cy="778850"/>
            <a:chOff x="2779491" y="2517212"/>
            <a:chExt cx="648499" cy="649042"/>
          </a:xfrm>
        </p:grpSpPr>
        <p:sp>
          <p:nvSpPr>
            <p:cNvPr id="36" name="Oval 35"/>
            <p:cNvSpPr>
              <a:spLocks noChangeAspect="1"/>
            </p:cNvSpPr>
            <p:nvPr/>
          </p:nvSpPr>
          <p:spPr>
            <a:xfrm>
              <a:off x="2779491" y="2517212"/>
              <a:ext cx="648499" cy="649042"/>
            </a:xfrm>
            <a:prstGeom prst="ellipse">
              <a:avLst/>
            </a:prstGeom>
            <a:solidFill>
              <a:schemeClr val="accent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solidFill>
                  <a:schemeClr val="bg1"/>
                </a:solidFill>
                <a:latin typeface="Arial" pitchFamily="34" charset="0"/>
                <a:ea typeface="微软雅黑" pitchFamily="34" charset="-122"/>
                <a:sym typeface="Arial" pitchFamily="34" charset="0"/>
              </a:endParaRPr>
            </a:p>
          </p:txBody>
        </p:sp>
        <p:sp>
          <p:nvSpPr>
            <p:cNvPr id="37" name="Oval 36"/>
            <p:cNvSpPr>
              <a:spLocks noChangeAspect="1"/>
            </p:cNvSpPr>
            <p:nvPr/>
          </p:nvSpPr>
          <p:spPr>
            <a:xfrm>
              <a:off x="2854318" y="2592102"/>
              <a:ext cx="498845" cy="499263"/>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Arial" pitchFamily="34" charset="0"/>
                  <a:ea typeface="微软雅黑" pitchFamily="34" charset="-122"/>
                  <a:sym typeface="Arial" pitchFamily="34" charset="0"/>
                </a:rPr>
                <a:t>02</a:t>
              </a:r>
              <a:endParaRPr lang="en-US" sz="1800" b="1" dirty="0">
                <a:latin typeface="Arial" pitchFamily="34" charset="0"/>
                <a:ea typeface="微软雅黑" pitchFamily="34" charset="-122"/>
                <a:sym typeface="Arial" pitchFamily="34" charset="0"/>
              </a:endParaRPr>
            </a:p>
          </p:txBody>
        </p:sp>
      </p:grpSp>
      <p:grpSp>
        <p:nvGrpSpPr>
          <p:cNvPr id="38" name="Group 130"/>
          <p:cNvGrpSpPr>
            <a:grpSpLocks noChangeAspect="1"/>
          </p:cNvGrpSpPr>
          <p:nvPr/>
        </p:nvGrpSpPr>
        <p:grpSpPr>
          <a:xfrm>
            <a:off x="4611225" y="1031665"/>
            <a:ext cx="778199" cy="778850"/>
            <a:chOff x="3287425" y="3613920"/>
            <a:chExt cx="648499" cy="649042"/>
          </a:xfrm>
        </p:grpSpPr>
        <p:sp>
          <p:nvSpPr>
            <p:cNvPr id="39" name="Oval 38"/>
            <p:cNvSpPr>
              <a:spLocks noChangeAspect="1"/>
            </p:cNvSpPr>
            <p:nvPr/>
          </p:nvSpPr>
          <p:spPr>
            <a:xfrm>
              <a:off x="3287425" y="3613920"/>
              <a:ext cx="648499" cy="649042"/>
            </a:xfrm>
            <a:prstGeom prst="ellipse">
              <a:avLst/>
            </a:prstGeom>
            <a:solidFill>
              <a:schemeClr val="accent3">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solidFill>
                  <a:schemeClr val="bg1"/>
                </a:solidFill>
                <a:latin typeface="Arial" pitchFamily="34" charset="0"/>
                <a:ea typeface="微软雅黑" pitchFamily="34" charset="-122"/>
                <a:sym typeface="Arial" pitchFamily="34" charset="0"/>
              </a:endParaRPr>
            </a:p>
          </p:txBody>
        </p:sp>
        <p:sp>
          <p:nvSpPr>
            <p:cNvPr id="40" name="Oval 39"/>
            <p:cNvSpPr>
              <a:spLocks noChangeAspect="1"/>
            </p:cNvSpPr>
            <p:nvPr/>
          </p:nvSpPr>
          <p:spPr>
            <a:xfrm>
              <a:off x="3362252" y="3688810"/>
              <a:ext cx="498845" cy="499263"/>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Arial" pitchFamily="34" charset="0"/>
                  <a:ea typeface="微软雅黑" pitchFamily="34" charset="-122"/>
                  <a:sym typeface="Arial" pitchFamily="34" charset="0"/>
                </a:rPr>
                <a:t>03</a:t>
              </a:r>
              <a:endParaRPr lang="en-US" sz="1800" b="1" dirty="0">
                <a:latin typeface="Arial" pitchFamily="34" charset="0"/>
                <a:ea typeface="微软雅黑" pitchFamily="34" charset="-122"/>
                <a:sym typeface="Arial" pitchFamily="34" charset="0"/>
              </a:endParaRPr>
            </a:p>
          </p:txBody>
        </p:sp>
      </p:grpSp>
      <p:grpSp>
        <p:nvGrpSpPr>
          <p:cNvPr id="42" name="Group 133"/>
          <p:cNvGrpSpPr>
            <a:grpSpLocks noChangeAspect="1"/>
          </p:cNvGrpSpPr>
          <p:nvPr/>
        </p:nvGrpSpPr>
        <p:grpSpPr>
          <a:xfrm>
            <a:off x="6613230" y="1031665"/>
            <a:ext cx="778199" cy="778850"/>
            <a:chOff x="5249342" y="1406453"/>
            <a:chExt cx="648499" cy="649042"/>
          </a:xfrm>
        </p:grpSpPr>
        <p:sp>
          <p:nvSpPr>
            <p:cNvPr id="43" name="Oval 42"/>
            <p:cNvSpPr>
              <a:spLocks noChangeAspect="1"/>
            </p:cNvSpPr>
            <p:nvPr/>
          </p:nvSpPr>
          <p:spPr>
            <a:xfrm>
              <a:off x="5249342" y="1406453"/>
              <a:ext cx="648499" cy="649042"/>
            </a:xfrm>
            <a:prstGeom prst="ellipse">
              <a:avLst/>
            </a:prstGeom>
            <a:solidFill>
              <a:schemeClr val="accent4">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b="1" dirty="0">
                <a:solidFill>
                  <a:schemeClr val="bg1"/>
                </a:solidFill>
                <a:latin typeface="Arial" pitchFamily="34" charset="0"/>
                <a:ea typeface="微软雅黑" pitchFamily="34" charset="-122"/>
                <a:sym typeface="Arial" pitchFamily="34" charset="0"/>
              </a:endParaRPr>
            </a:p>
          </p:txBody>
        </p:sp>
        <p:sp>
          <p:nvSpPr>
            <p:cNvPr id="44" name="Oval 43"/>
            <p:cNvSpPr>
              <a:spLocks noChangeAspect="1"/>
            </p:cNvSpPr>
            <p:nvPr/>
          </p:nvSpPr>
          <p:spPr>
            <a:xfrm>
              <a:off x="5324169" y="1481343"/>
              <a:ext cx="498845" cy="499263"/>
            </a:xfrm>
            <a:prstGeom prst="ellipse">
              <a:avLst/>
            </a:prstGeom>
            <a:solidFill>
              <a:schemeClr val="accent4"/>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bg1"/>
                  </a:solidFill>
                  <a:latin typeface="Arial" pitchFamily="34" charset="0"/>
                  <a:ea typeface="微软雅黑" pitchFamily="34" charset="-122"/>
                  <a:sym typeface="Arial" pitchFamily="34" charset="0"/>
                </a:rPr>
                <a:t>04</a:t>
              </a:r>
              <a:endParaRPr lang="en-US" sz="1800" b="1" dirty="0">
                <a:latin typeface="Arial" pitchFamily="34" charset="0"/>
                <a:ea typeface="微软雅黑" pitchFamily="34" charset="-122"/>
                <a:sym typeface="Arial" pitchFamily="34" charset="0"/>
              </a:endParaRPr>
            </a:p>
          </p:txBody>
        </p:sp>
      </p:grpSp>
      <p:grpSp>
        <p:nvGrpSpPr>
          <p:cNvPr id="64" name="Group 72"/>
          <p:cNvGrpSpPr/>
          <p:nvPr/>
        </p:nvGrpSpPr>
        <p:grpSpPr>
          <a:xfrm>
            <a:off x="701569" y="2171914"/>
            <a:ext cx="1623758" cy="2640704"/>
            <a:chOff x="5776018" y="1609113"/>
            <a:chExt cx="1623758" cy="2640704"/>
          </a:xfrm>
        </p:grpSpPr>
        <p:sp>
          <p:nvSpPr>
            <p:cNvPr id="66" name="Text Placeholder 3"/>
            <p:cNvSpPr txBox="1"/>
            <p:nvPr/>
          </p:nvSpPr>
          <p:spPr>
            <a:xfrm>
              <a:off x="6280125" y="1609113"/>
              <a:ext cx="615553"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4400">
                <a:spcBef>
                  <a:spcPct val="20000"/>
                </a:spcBef>
                <a:defRPr/>
              </a:pPr>
              <a:r>
                <a:rPr kumimoji="0" lang="zh-CN" altLang="en-US" sz="1200" b="1" i="0" u="none" strike="noStrike" kern="1200" cap="none" spc="0" normalizeH="0" baseline="0" noProof="0" dirty="0" smtClean="0">
                  <a:ln>
                    <a:noFill/>
                  </a:ln>
                  <a:solidFill>
                    <a:schemeClr val="accent1"/>
                  </a:solidFill>
                  <a:effectLst/>
                  <a:uLnTx/>
                  <a:uFillTx/>
                  <a:latin typeface="Arial" pitchFamily="34" charset="0"/>
                  <a:ea typeface="微软雅黑" pitchFamily="34" charset="-122"/>
                  <a:sym typeface="Arial" pitchFamily="34" charset="0"/>
                </a:rPr>
                <a:t>组建团队</a:t>
              </a:r>
              <a:endParaRPr kumimoji="0" lang="en-US" sz="1200" b="1" i="0" u="none" strike="noStrike" kern="1200" cap="none" spc="0" normalizeH="0" baseline="0" noProof="0" dirty="0">
                <a:ln>
                  <a:noFill/>
                </a:ln>
                <a:solidFill>
                  <a:schemeClr val="accent1"/>
                </a:solidFill>
                <a:effectLst/>
                <a:uLnTx/>
                <a:uFillTx/>
                <a:latin typeface="Arial" pitchFamily="34" charset="0"/>
                <a:ea typeface="微软雅黑" pitchFamily="34" charset="-122"/>
                <a:sym typeface="Arial" pitchFamily="34" charset="0"/>
              </a:endParaRPr>
            </a:p>
          </p:txBody>
        </p:sp>
        <p:sp>
          <p:nvSpPr>
            <p:cNvPr id="67" name="Text Placeholder 3"/>
            <p:cNvSpPr txBox="1"/>
            <p:nvPr/>
          </p:nvSpPr>
          <p:spPr>
            <a:xfrm>
              <a:off x="5776018" y="1806840"/>
              <a:ext cx="1623758" cy="2442977"/>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hangingPunct="0">
                <a:lnSpc>
                  <a:spcPct val="150000"/>
                </a:lnSpc>
              </a:pPr>
              <a:r>
                <a:rPr lang="zh-CN" altLang="zh-CN" sz="1050" dirty="0" smtClean="0"/>
                <a:t>参加</a:t>
              </a:r>
              <a:r>
                <a:rPr lang="en-US" altLang="zh-CN" sz="1050" dirty="0"/>
                <a:t>2016</a:t>
              </a:r>
              <a:r>
                <a:rPr lang="zh-CN" altLang="zh-CN" sz="1050" dirty="0"/>
                <a:t>年学生暑期社会实践的学生必须是</a:t>
              </a:r>
              <a:r>
                <a:rPr lang="en-US" altLang="zh-CN" sz="1050" dirty="0"/>
                <a:t>2016</a:t>
              </a:r>
              <a:r>
                <a:rPr lang="zh-CN" altLang="zh-CN" sz="1050" dirty="0"/>
                <a:t>年</a:t>
              </a:r>
              <a:r>
                <a:rPr lang="en-US" altLang="zh-CN" sz="1050" dirty="0"/>
                <a:t>9</a:t>
              </a:r>
              <a:r>
                <a:rPr lang="zh-CN" altLang="zh-CN" sz="1050" dirty="0"/>
                <a:t>月之前在校的学生（</a:t>
              </a:r>
              <a:r>
                <a:rPr lang="en-US" altLang="zh-CN" sz="1050" dirty="0"/>
                <a:t>2012</a:t>
              </a:r>
              <a:r>
                <a:rPr lang="zh-CN" altLang="zh-CN" sz="1050" dirty="0"/>
                <a:t>级已录取为本校研究生的，可参加暑期社会实践）。要求参加暑期社会实践的每个团队至少由</a:t>
              </a:r>
              <a:r>
                <a:rPr lang="en-US" altLang="zh-CN" sz="1050" b="1" dirty="0">
                  <a:solidFill>
                    <a:srgbClr val="FF0000"/>
                  </a:solidFill>
                </a:rPr>
                <a:t>5</a:t>
              </a:r>
              <a:r>
                <a:rPr lang="zh-CN" altLang="zh-CN" sz="1050" b="1" dirty="0">
                  <a:solidFill>
                    <a:srgbClr val="FF0000"/>
                  </a:solidFill>
                </a:rPr>
                <a:t>人组成</a:t>
              </a:r>
              <a:r>
                <a:rPr lang="zh-CN" altLang="zh-CN" sz="1050" dirty="0"/>
                <a:t>，鼓励以班级、团支部、课题组或宿舍为单位组团，</a:t>
              </a:r>
              <a:r>
                <a:rPr lang="zh-CN" altLang="zh-CN" sz="1050" b="1" dirty="0"/>
                <a:t>鼓励组建较大规模的实践团队</a:t>
              </a:r>
              <a:r>
                <a:rPr lang="zh-CN" altLang="zh-CN" sz="1200" b="1" dirty="0"/>
                <a:t>。</a:t>
              </a:r>
              <a:endParaRPr lang="zh-CN" altLang="zh-CN" sz="1200" dirty="0"/>
            </a:p>
          </p:txBody>
        </p:sp>
      </p:grpSp>
      <p:grpSp>
        <p:nvGrpSpPr>
          <p:cNvPr id="68" name="Group 72"/>
          <p:cNvGrpSpPr/>
          <p:nvPr/>
        </p:nvGrpSpPr>
        <p:grpSpPr>
          <a:xfrm>
            <a:off x="2732096" y="2173227"/>
            <a:ext cx="1603854" cy="1878255"/>
            <a:chOff x="5776018" y="1548153"/>
            <a:chExt cx="1603854" cy="1878255"/>
          </a:xfrm>
        </p:grpSpPr>
        <p:sp>
          <p:nvSpPr>
            <p:cNvPr id="72" name="Text Placeholder 3"/>
            <p:cNvSpPr txBox="1"/>
            <p:nvPr/>
          </p:nvSpPr>
          <p:spPr>
            <a:xfrm>
              <a:off x="6116285" y="1548153"/>
              <a:ext cx="923330" cy="184666"/>
            </a:xfrm>
            <a:prstGeom prst="rect">
              <a:avLst/>
            </a:prstGeom>
          </p:spPr>
          <p:txBody>
            <a:bodyPr wrap="none" lIns="0" tIns="0" rIns="0" bIns="0" anchor="ctr"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4400">
                <a:spcBef>
                  <a:spcPct val="20000"/>
                </a:spcBef>
                <a:defRPr/>
              </a:pPr>
              <a:r>
                <a:rPr kumimoji="0" lang="zh-CN" altLang="en-US" sz="1200" b="1" i="0" u="none" strike="noStrike" kern="1200" cap="none" spc="0" normalizeH="0" baseline="0" noProof="0" dirty="0" smtClean="0">
                  <a:ln>
                    <a:noFill/>
                  </a:ln>
                  <a:solidFill>
                    <a:schemeClr val="accent2"/>
                  </a:solidFill>
                  <a:effectLst/>
                  <a:uLnTx/>
                  <a:uFillTx/>
                  <a:latin typeface="Arial" pitchFamily="34" charset="0"/>
                  <a:ea typeface="微软雅黑" pitchFamily="34" charset="-122"/>
                  <a:sym typeface="Arial" pitchFamily="34" charset="0"/>
                </a:rPr>
                <a:t>选聘指导教师</a:t>
              </a:r>
              <a:endParaRPr kumimoji="0" lang="en-US" sz="1200" b="1" i="0" u="none" strike="noStrike" kern="1200" cap="none" spc="0" normalizeH="0" baseline="0" noProof="0" dirty="0">
                <a:ln>
                  <a:noFill/>
                </a:ln>
                <a:solidFill>
                  <a:schemeClr val="accent2"/>
                </a:solidFill>
                <a:effectLst/>
                <a:uLnTx/>
                <a:uFillTx/>
                <a:latin typeface="Arial" pitchFamily="34" charset="0"/>
                <a:ea typeface="微软雅黑" pitchFamily="34" charset="-122"/>
                <a:sym typeface="Arial" pitchFamily="34" charset="0"/>
              </a:endParaRPr>
            </a:p>
          </p:txBody>
        </p:sp>
        <p:sp>
          <p:nvSpPr>
            <p:cNvPr id="73" name="Text Placeholder 3"/>
            <p:cNvSpPr txBox="1"/>
            <p:nvPr/>
          </p:nvSpPr>
          <p:spPr>
            <a:xfrm>
              <a:off x="5776018" y="1743255"/>
              <a:ext cx="1603854" cy="168315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a:lnSpc>
                  <a:spcPct val="150000"/>
                </a:lnSpc>
              </a:pPr>
              <a:r>
                <a:rPr lang="zh-CN" altLang="zh-CN" sz="1050" dirty="0"/>
                <a:t>所有实践团应确定一名教师作为指导老师，指导实践团前期立项、活动开展、后期总结等工作。鼓励专职团干部、专业教师作为带队老师带领实践团赴实践地开展活动。</a:t>
              </a:r>
              <a:endParaRPr lang="en-US" altLang="zh-CN" sz="1050" dirty="0"/>
            </a:p>
          </p:txBody>
        </p:sp>
      </p:grpSp>
      <p:grpSp>
        <p:nvGrpSpPr>
          <p:cNvPr id="74" name="Group 72"/>
          <p:cNvGrpSpPr/>
          <p:nvPr/>
        </p:nvGrpSpPr>
        <p:grpSpPr>
          <a:xfrm>
            <a:off x="4687214" y="2174826"/>
            <a:ext cx="1829231" cy="3086927"/>
            <a:chOff x="5776019" y="1537993"/>
            <a:chExt cx="1555848" cy="3086927"/>
          </a:xfrm>
        </p:grpSpPr>
        <p:sp>
          <p:nvSpPr>
            <p:cNvPr id="75" name="Text Placeholder 3"/>
            <p:cNvSpPr txBox="1"/>
            <p:nvPr/>
          </p:nvSpPr>
          <p:spPr>
            <a:xfrm>
              <a:off x="6092284" y="1537993"/>
              <a:ext cx="923330" cy="184666"/>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4400">
                <a:spcBef>
                  <a:spcPct val="20000"/>
                </a:spcBef>
                <a:defRPr/>
              </a:pPr>
              <a:r>
                <a:rPr kumimoji="0" lang="zh-CN" altLang="en-US" sz="1200" b="1" i="0" u="none" strike="noStrike" kern="1200" cap="none" spc="0" normalizeH="0" baseline="0" noProof="0" dirty="0" smtClean="0">
                  <a:ln>
                    <a:noFill/>
                  </a:ln>
                  <a:solidFill>
                    <a:schemeClr val="accent3"/>
                  </a:solidFill>
                  <a:effectLst/>
                  <a:uLnTx/>
                  <a:uFillTx/>
                  <a:latin typeface="Arial" pitchFamily="34" charset="0"/>
                  <a:ea typeface="微软雅黑" pitchFamily="34" charset="-122"/>
                  <a:sym typeface="Arial" pitchFamily="34" charset="0"/>
                </a:rPr>
                <a:t>选择实践地点</a:t>
              </a:r>
              <a:endParaRPr kumimoji="0" lang="en-US" sz="1200" b="1" i="0" u="none" strike="noStrike" kern="1200" cap="none" spc="0" normalizeH="0" baseline="0" noProof="0" dirty="0">
                <a:ln>
                  <a:noFill/>
                </a:ln>
                <a:solidFill>
                  <a:schemeClr val="accent3"/>
                </a:solidFill>
                <a:effectLst/>
                <a:uLnTx/>
                <a:uFillTx/>
                <a:latin typeface="Arial" pitchFamily="34" charset="0"/>
                <a:ea typeface="微软雅黑" pitchFamily="34" charset="-122"/>
                <a:sym typeface="Arial" pitchFamily="34" charset="0"/>
              </a:endParaRPr>
            </a:p>
          </p:txBody>
        </p:sp>
        <p:sp>
          <p:nvSpPr>
            <p:cNvPr id="76" name="Text Placeholder 3"/>
            <p:cNvSpPr txBox="1"/>
            <p:nvPr/>
          </p:nvSpPr>
          <p:spPr>
            <a:xfrm>
              <a:off x="5776019" y="1729896"/>
              <a:ext cx="1555848" cy="2895024"/>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just">
                <a:lnSpc>
                  <a:spcPct val="150000"/>
                </a:lnSpc>
              </a:pPr>
              <a:r>
                <a:rPr lang="zh-CN" altLang="zh-CN" sz="1050" dirty="0"/>
                <a:t>各基层单位要积极联系并引导同学自己联系社会实践地点，国家机关、企事业单位、社会团体均可。但选择实践地应该以保证实践团安全、尊重少数民族风俗、与实践调研课题相关为原则。为方便联系实践地，校团委提供联系实践地联系证明。有需要的团队可填写联系证明（附录</a:t>
              </a:r>
              <a:r>
                <a:rPr lang="en-US" altLang="zh-CN" sz="1050" dirty="0"/>
                <a:t>1</a:t>
              </a:r>
              <a:r>
                <a:rPr lang="zh-CN" altLang="zh-CN" sz="1050" dirty="0"/>
                <a:t>），并由指导单位统一到校团委盖章。 </a:t>
              </a:r>
              <a:endParaRPr lang="en-US" altLang="zh-CN" sz="1050" dirty="0"/>
            </a:p>
          </p:txBody>
        </p:sp>
      </p:grpSp>
      <p:grpSp>
        <p:nvGrpSpPr>
          <p:cNvPr id="77" name="Group 72"/>
          <p:cNvGrpSpPr/>
          <p:nvPr/>
        </p:nvGrpSpPr>
        <p:grpSpPr>
          <a:xfrm>
            <a:off x="6820551" y="2178673"/>
            <a:ext cx="1611118" cy="668957"/>
            <a:chOff x="5776018" y="1545687"/>
            <a:chExt cx="1611118" cy="668957"/>
          </a:xfrm>
        </p:grpSpPr>
        <p:sp>
          <p:nvSpPr>
            <p:cNvPr id="78" name="Text Placeholder 3"/>
            <p:cNvSpPr txBox="1"/>
            <p:nvPr/>
          </p:nvSpPr>
          <p:spPr>
            <a:xfrm>
              <a:off x="6299452" y="1545687"/>
              <a:ext cx="564257" cy="169277"/>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defTabSz="914400">
                <a:spcBef>
                  <a:spcPct val="20000"/>
                </a:spcBef>
                <a:defRPr/>
              </a:pPr>
              <a:r>
                <a:rPr kumimoji="0" lang="zh-CN" altLang="en-US" sz="1100" b="1" i="0" u="none" strike="noStrike" kern="1200" cap="none" spc="0" normalizeH="0" baseline="0" noProof="0" dirty="0" smtClean="0">
                  <a:ln>
                    <a:noFill/>
                  </a:ln>
                  <a:solidFill>
                    <a:schemeClr val="accent4"/>
                  </a:solidFill>
                  <a:effectLst/>
                  <a:uLnTx/>
                  <a:uFillTx/>
                  <a:latin typeface="Arial" pitchFamily="34" charset="0"/>
                  <a:ea typeface="微软雅黑" pitchFamily="34" charset="-122"/>
                  <a:sym typeface="Arial" pitchFamily="34" charset="0"/>
                </a:rPr>
                <a:t>项目申报</a:t>
              </a:r>
              <a:endParaRPr kumimoji="0" lang="en-US" sz="1100" b="1" i="0" u="none" strike="noStrike" kern="1200" cap="none" spc="0" normalizeH="0" baseline="0" noProof="0" dirty="0">
                <a:ln>
                  <a:noFill/>
                </a:ln>
                <a:solidFill>
                  <a:schemeClr val="accent4"/>
                </a:solidFill>
                <a:effectLst/>
                <a:uLnTx/>
                <a:uFillTx/>
                <a:latin typeface="Arial" pitchFamily="34" charset="0"/>
                <a:ea typeface="微软雅黑" pitchFamily="34" charset="-122"/>
                <a:sym typeface="Arial" pitchFamily="34" charset="0"/>
              </a:endParaRPr>
            </a:p>
          </p:txBody>
        </p:sp>
        <p:sp>
          <p:nvSpPr>
            <p:cNvPr id="79" name="Text Placeholder 3"/>
            <p:cNvSpPr txBox="1"/>
            <p:nvPr/>
          </p:nvSpPr>
          <p:spPr>
            <a:xfrm>
              <a:off x="5776018" y="1729896"/>
              <a:ext cx="1611118" cy="48474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lnSpc>
                  <a:spcPct val="150000"/>
                </a:lnSpc>
              </a:pPr>
              <a:r>
                <a:rPr lang="zh-CN" altLang="zh-CN" sz="1050" dirty="0" smtClean="0"/>
                <a:t>填写</a:t>
              </a:r>
              <a:r>
                <a:rPr lang="zh-CN" altLang="zh-CN" sz="1050" dirty="0"/>
                <a:t>《北京</a:t>
              </a:r>
              <a:r>
                <a:rPr lang="zh-CN" altLang="zh-CN" sz="1050" dirty="0" smtClean="0"/>
                <a:t>理工大学社会实践项</a:t>
              </a:r>
              <a:r>
                <a:rPr lang="zh-CN" altLang="zh-CN" sz="1050" dirty="0"/>
                <a:t>目申报书》（附录</a:t>
              </a:r>
              <a:r>
                <a:rPr lang="en-US" altLang="zh-CN" sz="1050" dirty="0"/>
                <a:t>2</a:t>
              </a:r>
              <a:r>
                <a:rPr lang="zh-CN" altLang="zh-CN" sz="1050" dirty="0" smtClean="0"/>
                <a:t>）</a:t>
              </a:r>
              <a:endParaRPr lang="zh-CN" altLang="zh-CN" sz="1050" dirty="0"/>
            </a:p>
          </p:txBody>
        </p:sp>
      </p:grpSp>
      <p:sp>
        <p:nvSpPr>
          <p:cNvPr id="45" name="文本框 44"/>
          <p:cNvSpPr txBox="1"/>
          <p:nvPr/>
        </p:nvSpPr>
        <p:spPr>
          <a:xfrm>
            <a:off x="942759" y="151447"/>
            <a:ext cx="2031325"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项目申报流程</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
        <p:nvSpPr>
          <p:cNvPr id="49" name="Freeform 135"/>
          <p:cNvSpPr>
            <a:spLocks noEditPoints="1"/>
          </p:cNvSpPr>
          <p:nvPr/>
        </p:nvSpPr>
        <p:spPr bwMode="auto">
          <a:xfrm>
            <a:off x="1518829" y="1255961"/>
            <a:ext cx="395469" cy="37043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50" name="Freeform 38"/>
          <p:cNvSpPr>
            <a:spLocks noEditPoints="1"/>
          </p:cNvSpPr>
          <p:nvPr/>
        </p:nvSpPr>
        <p:spPr bwMode="auto">
          <a:xfrm>
            <a:off x="3520918" y="1255960"/>
            <a:ext cx="364483" cy="396053"/>
          </a:xfrm>
          <a:custGeom>
            <a:avLst/>
            <a:gdLst>
              <a:gd name="T0" fmla="*/ 106 w 130"/>
              <a:gd name="T1" fmla="*/ 142 h 142"/>
              <a:gd name="T2" fmla="*/ 25 w 130"/>
              <a:gd name="T3" fmla="*/ 142 h 142"/>
              <a:gd name="T4" fmla="*/ 0 w 130"/>
              <a:gd name="T5" fmla="*/ 118 h 142"/>
              <a:gd name="T6" fmla="*/ 32 w 130"/>
              <a:gd name="T7" fmla="*/ 65 h 142"/>
              <a:gd name="T8" fmla="*/ 65 w 130"/>
              <a:gd name="T9" fmla="*/ 78 h 142"/>
              <a:gd name="T10" fmla="*/ 98 w 130"/>
              <a:gd name="T11" fmla="*/ 65 h 142"/>
              <a:gd name="T12" fmla="*/ 130 w 130"/>
              <a:gd name="T13" fmla="*/ 118 h 142"/>
              <a:gd name="T14" fmla="*/ 106 w 130"/>
              <a:gd name="T15" fmla="*/ 142 h 142"/>
              <a:gd name="T16" fmla="*/ 65 w 130"/>
              <a:gd name="T17" fmla="*/ 71 h 142"/>
              <a:gd name="T18" fmla="*/ 30 w 130"/>
              <a:gd name="T19" fmla="*/ 36 h 142"/>
              <a:gd name="T20" fmla="*/ 65 w 130"/>
              <a:gd name="T21" fmla="*/ 0 h 142"/>
              <a:gd name="T22" fmla="*/ 101 w 130"/>
              <a:gd name="T23" fmla="*/ 36 h 142"/>
              <a:gd name="T24" fmla="*/ 65 w 130"/>
              <a:gd name="T25" fmla="*/ 71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0" h="142">
                <a:moveTo>
                  <a:pt x="106" y="142"/>
                </a:moveTo>
                <a:cubicBezTo>
                  <a:pt x="25" y="142"/>
                  <a:pt x="25" y="142"/>
                  <a:pt x="25" y="142"/>
                </a:cubicBezTo>
                <a:cubicBezTo>
                  <a:pt x="10" y="142"/>
                  <a:pt x="0" y="133"/>
                  <a:pt x="0" y="118"/>
                </a:cubicBezTo>
                <a:cubicBezTo>
                  <a:pt x="0" y="97"/>
                  <a:pt x="5" y="65"/>
                  <a:pt x="32" y="65"/>
                </a:cubicBezTo>
                <a:cubicBezTo>
                  <a:pt x="35" y="65"/>
                  <a:pt x="47" y="78"/>
                  <a:pt x="65" y="78"/>
                </a:cubicBezTo>
                <a:cubicBezTo>
                  <a:pt x="83" y="78"/>
                  <a:pt x="95" y="65"/>
                  <a:pt x="98" y="65"/>
                </a:cubicBezTo>
                <a:cubicBezTo>
                  <a:pt x="125" y="65"/>
                  <a:pt x="130" y="97"/>
                  <a:pt x="130" y="118"/>
                </a:cubicBezTo>
                <a:cubicBezTo>
                  <a:pt x="130" y="133"/>
                  <a:pt x="120" y="142"/>
                  <a:pt x="106" y="142"/>
                </a:cubicBezTo>
                <a:close/>
                <a:moveTo>
                  <a:pt x="65" y="71"/>
                </a:moveTo>
                <a:cubicBezTo>
                  <a:pt x="46" y="71"/>
                  <a:pt x="30" y="55"/>
                  <a:pt x="30" y="36"/>
                </a:cubicBezTo>
                <a:cubicBezTo>
                  <a:pt x="30" y="16"/>
                  <a:pt x="46" y="0"/>
                  <a:pt x="65" y="0"/>
                </a:cubicBezTo>
                <a:cubicBezTo>
                  <a:pt x="85" y="0"/>
                  <a:pt x="101" y="16"/>
                  <a:pt x="101" y="36"/>
                </a:cubicBezTo>
                <a:cubicBezTo>
                  <a:pt x="101" y="55"/>
                  <a:pt x="85" y="71"/>
                  <a:pt x="65" y="71"/>
                </a:cubicBez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
        <p:nvSpPr>
          <p:cNvPr id="52" name="Freeform 339"/>
          <p:cNvSpPr>
            <a:spLocks noEditPoints="1"/>
          </p:cNvSpPr>
          <p:nvPr/>
        </p:nvSpPr>
        <p:spPr bwMode="auto">
          <a:xfrm>
            <a:off x="5583252" y="1207054"/>
            <a:ext cx="281776" cy="422662"/>
          </a:xfrm>
          <a:custGeom>
            <a:avLst/>
            <a:gdLst>
              <a:gd name="T0" fmla="*/ 92 w 95"/>
              <a:gd name="T1" fmla="*/ 64 h 142"/>
              <a:gd name="T2" fmla="*/ 58 w 95"/>
              <a:gd name="T3" fmla="*/ 135 h 142"/>
              <a:gd name="T4" fmla="*/ 48 w 95"/>
              <a:gd name="T5" fmla="*/ 142 h 142"/>
              <a:gd name="T6" fmla="*/ 37 w 95"/>
              <a:gd name="T7" fmla="*/ 135 h 142"/>
              <a:gd name="T8" fmla="*/ 3 w 95"/>
              <a:gd name="T9" fmla="*/ 64 h 142"/>
              <a:gd name="T10" fmla="*/ 0 w 95"/>
              <a:gd name="T11" fmla="*/ 47 h 142"/>
              <a:gd name="T12" fmla="*/ 48 w 95"/>
              <a:gd name="T13" fmla="*/ 0 h 142"/>
              <a:gd name="T14" fmla="*/ 95 w 95"/>
              <a:gd name="T15" fmla="*/ 47 h 142"/>
              <a:gd name="T16" fmla="*/ 92 w 95"/>
              <a:gd name="T17" fmla="*/ 64 h 142"/>
              <a:gd name="T18" fmla="*/ 48 w 95"/>
              <a:gd name="T19" fmla="*/ 23 h 142"/>
              <a:gd name="T20" fmla="*/ 24 w 95"/>
              <a:gd name="T21" fmla="*/ 47 h 142"/>
              <a:gd name="T22" fmla="*/ 48 w 95"/>
              <a:gd name="T23" fmla="*/ 71 h 142"/>
              <a:gd name="T24" fmla="*/ 71 w 95"/>
              <a:gd name="T25" fmla="*/ 47 h 142"/>
              <a:gd name="T26" fmla="*/ 48 w 95"/>
              <a:gd name="T27" fmla="*/ 23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5" h="142">
                <a:moveTo>
                  <a:pt x="92" y="64"/>
                </a:moveTo>
                <a:cubicBezTo>
                  <a:pt x="58" y="135"/>
                  <a:pt x="58" y="135"/>
                  <a:pt x="58" y="135"/>
                </a:cubicBezTo>
                <a:cubicBezTo>
                  <a:pt x="56" y="139"/>
                  <a:pt x="52" y="142"/>
                  <a:pt x="48" y="142"/>
                </a:cubicBezTo>
                <a:cubicBezTo>
                  <a:pt x="43" y="142"/>
                  <a:pt x="39" y="139"/>
                  <a:pt x="37" y="135"/>
                </a:cubicBezTo>
                <a:cubicBezTo>
                  <a:pt x="3" y="64"/>
                  <a:pt x="3" y="64"/>
                  <a:pt x="3" y="64"/>
                </a:cubicBezTo>
                <a:cubicBezTo>
                  <a:pt x="1" y="59"/>
                  <a:pt x="0" y="53"/>
                  <a:pt x="0" y="47"/>
                </a:cubicBezTo>
                <a:cubicBezTo>
                  <a:pt x="0" y="21"/>
                  <a:pt x="22" y="0"/>
                  <a:pt x="48" y="0"/>
                </a:cubicBezTo>
                <a:cubicBezTo>
                  <a:pt x="74" y="0"/>
                  <a:pt x="95" y="21"/>
                  <a:pt x="95" y="47"/>
                </a:cubicBezTo>
                <a:cubicBezTo>
                  <a:pt x="95" y="53"/>
                  <a:pt x="94" y="59"/>
                  <a:pt x="92" y="64"/>
                </a:cubicBezTo>
                <a:close/>
                <a:moveTo>
                  <a:pt x="48" y="23"/>
                </a:moveTo>
                <a:cubicBezTo>
                  <a:pt x="35" y="23"/>
                  <a:pt x="24" y="34"/>
                  <a:pt x="24" y="47"/>
                </a:cubicBezTo>
                <a:cubicBezTo>
                  <a:pt x="24" y="60"/>
                  <a:pt x="35" y="71"/>
                  <a:pt x="48" y="71"/>
                </a:cubicBezTo>
                <a:cubicBezTo>
                  <a:pt x="61" y="71"/>
                  <a:pt x="71" y="60"/>
                  <a:pt x="71" y="47"/>
                </a:cubicBezTo>
                <a:cubicBezTo>
                  <a:pt x="71" y="34"/>
                  <a:pt x="61" y="23"/>
                  <a:pt x="48" y="23"/>
                </a:cubicBez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
        <p:nvSpPr>
          <p:cNvPr id="54" name="Freeform 323"/>
          <p:cNvSpPr>
            <a:spLocks noEditPoints="1"/>
          </p:cNvSpPr>
          <p:nvPr/>
        </p:nvSpPr>
        <p:spPr bwMode="auto">
          <a:xfrm>
            <a:off x="7511733" y="1221221"/>
            <a:ext cx="396509" cy="394062"/>
          </a:xfrm>
          <a:custGeom>
            <a:avLst/>
            <a:gdLst>
              <a:gd name="T0" fmla="*/ 166 w 166"/>
              <a:gd name="T1" fmla="*/ 157 h 165"/>
              <a:gd name="T2" fmla="*/ 157 w 166"/>
              <a:gd name="T3" fmla="*/ 165 h 165"/>
              <a:gd name="T4" fmla="*/ 68 w 166"/>
              <a:gd name="T5" fmla="*/ 165 h 165"/>
              <a:gd name="T6" fmla="*/ 60 w 166"/>
              <a:gd name="T7" fmla="*/ 157 h 165"/>
              <a:gd name="T8" fmla="*/ 60 w 166"/>
              <a:gd name="T9" fmla="*/ 142 h 165"/>
              <a:gd name="T10" fmla="*/ 9 w 166"/>
              <a:gd name="T11" fmla="*/ 142 h 165"/>
              <a:gd name="T12" fmla="*/ 0 w 166"/>
              <a:gd name="T13" fmla="*/ 133 h 165"/>
              <a:gd name="T14" fmla="*/ 0 w 166"/>
              <a:gd name="T15" fmla="*/ 9 h 165"/>
              <a:gd name="T16" fmla="*/ 9 w 166"/>
              <a:gd name="T17" fmla="*/ 0 h 165"/>
              <a:gd name="T18" fmla="*/ 110 w 166"/>
              <a:gd name="T19" fmla="*/ 0 h 165"/>
              <a:gd name="T20" fmla="*/ 119 w 166"/>
              <a:gd name="T21" fmla="*/ 9 h 165"/>
              <a:gd name="T22" fmla="*/ 119 w 166"/>
              <a:gd name="T23" fmla="*/ 39 h 165"/>
              <a:gd name="T24" fmla="*/ 122 w 166"/>
              <a:gd name="T25" fmla="*/ 42 h 165"/>
              <a:gd name="T26" fmla="*/ 160 w 166"/>
              <a:gd name="T27" fmla="*/ 79 h 165"/>
              <a:gd name="T28" fmla="*/ 166 w 166"/>
              <a:gd name="T29" fmla="*/ 94 h 165"/>
              <a:gd name="T30" fmla="*/ 166 w 166"/>
              <a:gd name="T31" fmla="*/ 157 h 165"/>
              <a:gd name="T32" fmla="*/ 95 w 166"/>
              <a:gd name="T33" fmla="*/ 15 h 165"/>
              <a:gd name="T34" fmla="*/ 92 w 166"/>
              <a:gd name="T35" fmla="*/ 12 h 165"/>
              <a:gd name="T36" fmla="*/ 27 w 166"/>
              <a:gd name="T37" fmla="*/ 12 h 165"/>
              <a:gd name="T38" fmla="*/ 24 w 166"/>
              <a:gd name="T39" fmla="*/ 15 h 165"/>
              <a:gd name="T40" fmla="*/ 24 w 166"/>
              <a:gd name="T41" fmla="*/ 20 h 165"/>
              <a:gd name="T42" fmla="*/ 27 w 166"/>
              <a:gd name="T43" fmla="*/ 23 h 165"/>
              <a:gd name="T44" fmla="*/ 92 w 166"/>
              <a:gd name="T45" fmla="*/ 23 h 165"/>
              <a:gd name="T46" fmla="*/ 95 w 166"/>
              <a:gd name="T47" fmla="*/ 20 h 165"/>
              <a:gd name="T48" fmla="*/ 95 w 166"/>
              <a:gd name="T49" fmla="*/ 15 h 165"/>
              <a:gd name="T50" fmla="*/ 154 w 166"/>
              <a:gd name="T51" fmla="*/ 154 h 165"/>
              <a:gd name="T52" fmla="*/ 154 w 166"/>
              <a:gd name="T53" fmla="*/ 94 h 165"/>
              <a:gd name="T54" fmla="*/ 116 w 166"/>
              <a:gd name="T55" fmla="*/ 94 h 165"/>
              <a:gd name="T56" fmla="*/ 107 w 166"/>
              <a:gd name="T57" fmla="*/ 86 h 165"/>
              <a:gd name="T58" fmla="*/ 107 w 166"/>
              <a:gd name="T59" fmla="*/ 47 h 165"/>
              <a:gd name="T60" fmla="*/ 71 w 166"/>
              <a:gd name="T61" fmla="*/ 47 h 165"/>
              <a:gd name="T62" fmla="*/ 71 w 166"/>
              <a:gd name="T63" fmla="*/ 154 h 165"/>
              <a:gd name="T64" fmla="*/ 154 w 166"/>
              <a:gd name="T65" fmla="*/ 154 h 165"/>
              <a:gd name="T66" fmla="*/ 146 w 166"/>
              <a:gd name="T67" fmla="*/ 83 h 165"/>
              <a:gd name="T68" fmla="*/ 119 w 166"/>
              <a:gd name="T69" fmla="*/ 55 h 165"/>
              <a:gd name="T70" fmla="*/ 119 w 166"/>
              <a:gd name="T71" fmla="*/ 83 h 165"/>
              <a:gd name="T72" fmla="*/ 146 w 166"/>
              <a:gd name="T73" fmla="*/ 8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66" h="165">
                <a:moveTo>
                  <a:pt x="166" y="157"/>
                </a:moveTo>
                <a:cubicBezTo>
                  <a:pt x="166" y="161"/>
                  <a:pt x="162" y="165"/>
                  <a:pt x="157" y="165"/>
                </a:cubicBezTo>
                <a:cubicBezTo>
                  <a:pt x="68" y="165"/>
                  <a:pt x="68" y="165"/>
                  <a:pt x="68" y="165"/>
                </a:cubicBezTo>
                <a:cubicBezTo>
                  <a:pt x="64" y="165"/>
                  <a:pt x="60" y="161"/>
                  <a:pt x="60" y="157"/>
                </a:cubicBezTo>
                <a:cubicBezTo>
                  <a:pt x="60" y="142"/>
                  <a:pt x="60" y="142"/>
                  <a:pt x="60" y="142"/>
                </a:cubicBezTo>
                <a:cubicBezTo>
                  <a:pt x="9" y="142"/>
                  <a:pt x="9" y="142"/>
                  <a:pt x="9" y="142"/>
                </a:cubicBezTo>
                <a:cubicBezTo>
                  <a:pt x="4" y="142"/>
                  <a:pt x="0" y="138"/>
                  <a:pt x="0" y="133"/>
                </a:cubicBezTo>
                <a:cubicBezTo>
                  <a:pt x="0" y="9"/>
                  <a:pt x="0" y="9"/>
                  <a:pt x="0" y="9"/>
                </a:cubicBezTo>
                <a:cubicBezTo>
                  <a:pt x="0" y="4"/>
                  <a:pt x="4" y="0"/>
                  <a:pt x="9" y="0"/>
                </a:cubicBezTo>
                <a:cubicBezTo>
                  <a:pt x="110" y="0"/>
                  <a:pt x="110" y="0"/>
                  <a:pt x="110" y="0"/>
                </a:cubicBezTo>
                <a:cubicBezTo>
                  <a:pt x="115" y="0"/>
                  <a:pt x="119" y="4"/>
                  <a:pt x="119" y="9"/>
                </a:cubicBezTo>
                <a:cubicBezTo>
                  <a:pt x="119" y="39"/>
                  <a:pt x="119" y="39"/>
                  <a:pt x="119" y="39"/>
                </a:cubicBezTo>
                <a:cubicBezTo>
                  <a:pt x="120" y="40"/>
                  <a:pt x="121" y="41"/>
                  <a:pt x="122" y="42"/>
                </a:cubicBezTo>
                <a:cubicBezTo>
                  <a:pt x="160" y="79"/>
                  <a:pt x="160" y="79"/>
                  <a:pt x="160" y="79"/>
                </a:cubicBezTo>
                <a:cubicBezTo>
                  <a:pt x="163" y="83"/>
                  <a:pt x="166" y="90"/>
                  <a:pt x="166" y="94"/>
                </a:cubicBezTo>
                <a:lnTo>
                  <a:pt x="166" y="157"/>
                </a:lnTo>
                <a:close/>
                <a:moveTo>
                  <a:pt x="95" y="15"/>
                </a:moveTo>
                <a:cubicBezTo>
                  <a:pt x="95" y="13"/>
                  <a:pt x="94" y="12"/>
                  <a:pt x="92" y="12"/>
                </a:cubicBezTo>
                <a:cubicBezTo>
                  <a:pt x="27" y="12"/>
                  <a:pt x="27" y="12"/>
                  <a:pt x="27" y="12"/>
                </a:cubicBezTo>
                <a:cubicBezTo>
                  <a:pt x="25" y="12"/>
                  <a:pt x="24" y="13"/>
                  <a:pt x="24" y="15"/>
                </a:cubicBezTo>
                <a:cubicBezTo>
                  <a:pt x="24" y="20"/>
                  <a:pt x="24" y="20"/>
                  <a:pt x="24" y="20"/>
                </a:cubicBezTo>
                <a:cubicBezTo>
                  <a:pt x="24" y="22"/>
                  <a:pt x="25" y="23"/>
                  <a:pt x="27" y="23"/>
                </a:cubicBezTo>
                <a:cubicBezTo>
                  <a:pt x="92" y="23"/>
                  <a:pt x="92" y="23"/>
                  <a:pt x="92" y="23"/>
                </a:cubicBezTo>
                <a:cubicBezTo>
                  <a:pt x="94" y="23"/>
                  <a:pt x="95" y="22"/>
                  <a:pt x="95" y="20"/>
                </a:cubicBezTo>
                <a:lnTo>
                  <a:pt x="95" y="15"/>
                </a:lnTo>
                <a:close/>
                <a:moveTo>
                  <a:pt x="154" y="154"/>
                </a:moveTo>
                <a:cubicBezTo>
                  <a:pt x="154" y="94"/>
                  <a:pt x="154" y="94"/>
                  <a:pt x="154" y="94"/>
                </a:cubicBezTo>
                <a:cubicBezTo>
                  <a:pt x="116" y="94"/>
                  <a:pt x="116" y="94"/>
                  <a:pt x="116" y="94"/>
                </a:cubicBezTo>
                <a:cubicBezTo>
                  <a:pt x="111" y="94"/>
                  <a:pt x="107" y="90"/>
                  <a:pt x="107" y="86"/>
                </a:cubicBezTo>
                <a:cubicBezTo>
                  <a:pt x="107" y="47"/>
                  <a:pt x="107" y="47"/>
                  <a:pt x="107" y="47"/>
                </a:cubicBezTo>
                <a:cubicBezTo>
                  <a:pt x="71" y="47"/>
                  <a:pt x="71" y="47"/>
                  <a:pt x="71" y="47"/>
                </a:cubicBezTo>
                <a:cubicBezTo>
                  <a:pt x="71" y="154"/>
                  <a:pt x="71" y="154"/>
                  <a:pt x="71" y="154"/>
                </a:cubicBezTo>
                <a:lnTo>
                  <a:pt x="154" y="154"/>
                </a:lnTo>
                <a:close/>
                <a:moveTo>
                  <a:pt x="146" y="83"/>
                </a:moveTo>
                <a:cubicBezTo>
                  <a:pt x="119" y="55"/>
                  <a:pt x="119" y="55"/>
                  <a:pt x="119" y="55"/>
                </a:cubicBezTo>
                <a:cubicBezTo>
                  <a:pt x="119" y="83"/>
                  <a:pt x="119" y="83"/>
                  <a:pt x="119" y="83"/>
                </a:cubicBezTo>
                <a:lnTo>
                  <a:pt x="146" y="83"/>
                </a:ln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accel="50000" decel="50000"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 calcmode="lin" valueType="num">
                                      <p:cBhvr additive="base">
                                        <p:cTn id="7" dur="500" fill="hold"/>
                                        <p:tgtEl>
                                          <p:spTgt spid="51"/>
                                        </p:tgtEl>
                                        <p:attrNameLst>
                                          <p:attrName>ppt_x</p:attrName>
                                        </p:attrNameLst>
                                      </p:cBhvr>
                                      <p:tavLst>
                                        <p:tav tm="0">
                                          <p:val>
                                            <p:strVal val="0-#ppt_w/2"/>
                                          </p:val>
                                        </p:tav>
                                        <p:tav tm="100000">
                                          <p:val>
                                            <p:strVal val="#ppt_x"/>
                                          </p:val>
                                        </p:tav>
                                      </p:tavLst>
                                    </p:anim>
                                    <p:anim calcmode="lin" valueType="num">
                                      <p:cBhvr additive="base">
                                        <p:cTn id="8" dur="500" fill="hold"/>
                                        <p:tgtEl>
                                          <p:spTgt spid="51"/>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nodeType="afterEffect">
                                  <p:stCondLst>
                                    <p:cond delay="0"/>
                                  </p:stCondLst>
                                  <p:childTnLst>
                                    <p:set>
                                      <p:cBhvr>
                                        <p:cTn id="11" dur="1" fill="hold">
                                          <p:stCondLst>
                                            <p:cond delay="0"/>
                                          </p:stCondLst>
                                        </p:cTn>
                                        <p:tgtEl>
                                          <p:spTgt spid="32"/>
                                        </p:tgtEl>
                                        <p:attrNameLst>
                                          <p:attrName>style.visibility</p:attrName>
                                        </p:attrNameLst>
                                      </p:cBhvr>
                                      <p:to>
                                        <p:strVal val="visible"/>
                                      </p:to>
                                    </p:set>
                                    <p:anim calcmode="lin" valueType="num">
                                      <p:cBhvr>
                                        <p:cTn id="12" dur="500" fill="hold"/>
                                        <p:tgtEl>
                                          <p:spTgt spid="32"/>
                                        </p:tgtEl>
                                        <p:attrNameLst>
                                          <p:attrName>ppt_w</p:attrName>
                                        </p:attrNameLst>
                                      </p:cBhvr>
                                      <p:tavLst>
                                        <p:tav tm="0">
                                          <p:val>
                                            <p:fltVal val="0"/>
                                          </p:val>
                                        </p:tav>
                                        <p:tav tm="100000">
                                          <p:val>
                                            <p:strVal val="#ppt_w"/>
                                          </p:val>
                                        </p:tav>
                                      </p:tavLst>
                                    </p:anim>
                                    <p:anim calcmode="lin" valueType="num">
                                      <p:cBhvr>
                                        <p:cTn id="13" dur="500" fill="hold"/>
                                        <p:tgtEl>
                                          <p:spTgt spid="32"/>
                                        </p:tgtEl>
                                        <p:attrNameLst>
                                          <p:attrName>ppt_h</p:attrName>
                                        </p:attrNameLst>
                                      </p:cBhvr>
                                      <p:tavLst>
                                        <p:tav tm="0">
                                          <p:val>
                                            <p:fltVal val="0"/>
                                          </p:val>
                                        </p:tav>
                                        <p:tav tm="100000">
                                          <p:val>
                                            <p:strVal val="#ppt_h"/>
                                          </p:val>
                                        </p:tav>
                                      </p:tavLst>
                                    </p:anim>
                                    <p:animEffect transition="in" filter="fade">
                                      <p:cBhvr>
                                        <p:cTn id="14" dur="500"/>
                                        <p:tgtEl>
                                          <p:spTgt spid="32"/>
                                        </p:tgtEl>
                                      </p:cBhvr>
                                    </p:animEffect>
                                  </p:childTnLst>
                                </p:cTn>
                              </p:par>
                              <p:par>
                                <p:cTn id="15" presetID="53" presetClass="entr" presetSubtype="0" fill="hold" nodeType="withEffect">
                                  <p:stCondLst>
                                    <p:cond delay="0"/>
                                  </p:stCondLst>
                                  <p:childTnLst>
                                    <p:set>
                                      <p:cBhvr>
                                        <p:cTn id="16" dur="1" fill="hold">
                                          <p:stCondLst>
                                            <p:cond delay="0"/>
                                          </p:stCondLst>
                                        </p:cTn>
                                        <p:tgtEl>
                                          <p:spTgt spid="64"/>
                                        </p:tgtEl>
                                        <p:attrNameLst>
                                          <p:attrName>style.visibility</p:attrName>
                                        </p:attrNameLst>
                                      </p:cBhvr>
                                      <p:to>
                                        <p:strVal val="visible"/>
                                      </p:to>
                                    </p:set>
                                    <p:anim calcmode="lin" valueType="num">
                                      <p:cBhvr>
                                        <p:cTn id="17" dur="500" fill="hold"/>
                                        <p:tgtEl>
                                          <p:spTgt spid="64"/>
                                        </p:tgtEl>
                                        <p:attrNameLst>
                                          <p:attrName>ppt_w</p:attrName>
                                        </p:attrNameLst>
                                      </p:cBhvr>
                                      <p:tavLst>
                                        <p:tav tm="0">
                                          <p:val>
                                            <p:fltVal val="0"/>
                                          </p:val>
                                        </p:tav>
                                        <p:tav tm="100000">
                                          <p:val>
                                            <p:strVal val="#ppt_w"/>
                                          </p:val>
                                        </p:tav>
                                      </p:tavLst>
                                    </p:anim>
                                    <p:anim calcmode="lin" valueType="num">
                                      <p:cBhvr>
                                        <p:cTn id="18" dur="500" fill="hold"/>
                                        <p:tgtEl>
                                          <p:spTgt spid="64"/>
                                        </p:tgtEl>
                                        <p:attrNameLst>
                                          <p:attrName>ppt_h</p:attrName>
                                        </p:attrNameLst>
                                      </p:cBhvr>
                                      <p:tavLst>
                                        <p:tav tm="0">
                                          <p:val>
                                            <p:fltVal val="0"/>
                                          </p:val>
                                        </p:tav>
                                        <p:tav tm="100000">
                                          <p:val>
                                            <p:strVal val="#ppt_h"/>
                                          </p:val>
                                        </p:tav>
                                      </p:tavLst>
                                    </p:anim>
                                    <p:animEffect transition="in" filter="fade">
                                      <p:cBhvr>
                                        <p:cTn id="19" dur="500"/>
                                        <p:tgtEl>
                                          <p:spTgt spid="64"/>
                                        </p:tgtEl>
                                      </p:cBhvr>
                                    </p:animEffect>
                                  </p:childTnLst>
                                </p:cTn>
                              </p:par>
                            </p:childTnLst>
                          </p:cTn>
                        </p:par>
                        <p:par>
                          <p:cTn id="20" fill="hold">
                            <p:stCondLst>
                              <p:cond delay="1000"/>
                            </p:stCondLst>
                            <p:childTnLst>
                              <p:par>
                                <p:cTn id="21" presetID="2" presetClass="entr" presetSubtype="8" accel="50000" decel="50000" fill="hold" grpId="0" nodeType="afterEffect">
                                  <p:stCondLst>
                                    <p:cond delay="0"/>
                                  </p:stCondLst>
                                  <p:childTnLst>
                                    <p:set>
                                      <p:cBhvr>
                                        <p:cTn id="22" dur="1" fill="hold">
                                          <p:stCondLst>
                                            <p:cond delay="0"/>
                                          </p:stCondLst>
                                        </p:cTn>
                                        <p:tgtEl>
                                          <p:spTgt spid="53"/>
                                        </p:tgtEl>
                                        <p:attrNameLst>
                                          <p:attrName>style.visibility</p:attrName>
                                        </p:attrNameLst>
                                      </p:cBhvr>
                                      <p:to>
                                        <p:strVal val="visible"/>
                                      </p:to>
                                    </p:set>
                                    <p:anim calcmode="lin" valueType="num">
                                      <p:cBhvr additive="base">
                                        <p:cTn id="23" dur="500" fill="hold"/>
                                        <p:tgtEl>
                                          <p:spTgt spid="53"/>
                                        </p:tgtEl>
                                        <p:attrNameLst>
                                          <p:attrName>ppt_x</p:attrName>
                                        </p:attrNameLst>
                                      </p:cBhvr>
                                      <p:tavLst>
                                        <p:tav tm="0">
                                          <p:val>
                                            <p:strVal val="0-#ppt_w/2"/>
                                          </p:val>
                                        </p:tav>
                                        <p:tav tm="100000">
                                          <p:val>
                                            <p:strVal val="#ppt_x"/>
                                          </p:val>
                                        </p:tav>
                                      </p:tavLst>
                                    </p:anim>
                                    <p:anim calcmode="lin" valueType="num">
                                      <p:cBhvr additive="base">
                                        <p:cTn id="24" dur="500" fill="hold"/>
                                        <p:tgtEl>
                                          <p:spTgt spid="53"/>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53" presetClass="entr" presetSubtype="0" fill="hold" nodeType="afterEffect">
                                  <p:stCondLst>
                                    <p:cond delay="0"/>
                                  </p:stCondLst>
                                  <p:childTnLst>
                                    <p:set>
                                      <p:cBhvr>
                                        <p:cTn id="27" dur="1" fill="hold">
                                          <p:stCondLst>
                                            <p:cond delay="0"/>
                                          </p:stCondLst>
                                        </p:cTn>
                                        <p:tgtEl>
                                          <p:spTgt spid="35"/>
                                        </p:tgtEl>
                                        <p:attrNameLst>
                                          <p:attrName>style.visibility</p:attrName>
                                        </p:attrNameLst>
                                      </p:cBhvr>
                                      <p:to>
                                        <p:strVal val="visible"/>
                                      </p:to>
                                    </p:set>
                                    <p:anim calcmode="lin" valueType="num">
                                      <p:cBhvr>
                                        <p:cTn id="28" dur="500" fill="hold"/>
                                        <p:tgtEl>
                                          <p:spTgt spid="35"/>
                                        </p:tgtEl>
                                        <p:attrNameLst>
                                          <p:attrName>ppt_w</p:attrName>
                                        </p:attrNameLst>
                                      </p:cBhvr>
                                      <p:tavLst>
                                        <p:tav tm="0">
                                          <p:val>
                                            <p:fltVal val="0"/>
                                          </p:val>
                                        </p:tav>
                                        <p:tav tm="100000">
                                          <p:val>
                                            <p:strVal val="#ppt_w"/>
                                          </p:val>
                                        </p:tav>
                                      </p:tavLst>
                                    </p:anim>
                                    <p:anim calcmode="lin" valueType="num">
                                      <p:cBhvr>
                                        <p:cTn id="29" dur="500" fill="hold"/>
                                        <p:tgtEl>
                                          <p:spTgt spid="35"/>
                                        </p:tgtEl>
                                        <p:attrNameLst>
                                          <p:attrName>ppt_h</p:attrName>
                                        </p:attrNameLst>
                                      </p:cBhvr>
                                      <p:tavLst>
                                        <p:tav tm="0">
                                          <p:val>
                                            <p:fltVal val="0"/>
                                          </p:val>
                                        </p:tav>
                                        <p:tav tm="100000">
                                          <p:val>
                                            <p:strVal val="#ppt_h"/>
                                          </p:val>
                                        </p:tav>
                                      </p:tavLst>
                                    </p:anim>
                                    <p:animEffect transition="in" filter="fade">
                                      <p:cBhvr>
                                        <p:cTn id="30" dur="500"/>
                                        <p:tgtEl>
                                          <p:spTgt spid="35"/>
                                        </p:tgtEl>
                                      </p:cBhvr>
                                    </p:animEffect>
                                  </p:childTnLst>
                                </p:cTn>
                              </p:par>
                              <p:par>
                                <p:cTn id="31" presetID="53"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anim calcmode="lin" valueType="num">
                                      <p:cBhvr>
                                        <p:cTn id="33" dur="500" fill="hold"/>
                                        <p:tgtEl>
                                          <p:spTgt spid="68"/>
                                        </p:tgtEl>
                                        <p:attrNameLst>
                                          <p:attrName>ppt_w</p:attrName>
                                        </p:attrNameLst>
                                      </p:cBhvr>
                                      <p:tavLst>
                                        <p:tav tm="0">
                                          <p:val>
                                            <p:fltVal val="0"/>
                                          </p:val>
                                        </p:tav>
                                        <p:tav tm="100000">
                                          <p:val>
                                            <p:strVal val="#ppt_w"/>
                                          </p:val>
                                        </p:tav>
                                      </p:tavLst>
                                    </p:anim>
                                    <p:anim calcmode="lin" valueType="num">
                                      <p:cBhvr>
                                        <p:cTn id="34" dur="500" fill="hold"/>
                                        <p:tgtEl>
                                          <p:spTgt spid="68"/>
                                        </p:tgtEl>
                                        <p:attrNameLst>
                                          <p:attrName>ppt_h</p:attrName>
                                        </p:attrNameLst>
                                      </p:cBhvr>
                                      <p:tavLst>
                                        <p:tav tm="0">
                                          <p:val>
                                            <p:fltVal val="0"/>
                                          </p:val>
                                        </p:tav>
                                        <p:tav tm="100000">
                                          <p:val>
                                            <p:strVal val="#ppt_h"/>
                                          </p:val>
                                        </p:tav>
                                      </p:tavLst>
                                    </p:anim>
                                    <p:animEffect transition="in" filter="fade">
                                      <p:cBhvr>
                                        <p:cTn id="35" dur="500"/>
                                        <p:tgtEl>
                                          <p:spTgt spid="68"/>
                                        </p:tgtEl>
                                      </p:cBhvr>
                                    </p:animEffect>
                                  </p:childTnLst>
                                </p:cTn>
                              </p:par>
                            </p:childTnLst>
                          </p:cTn>
                        </p:par>
                        <p:par>
                          <p:cTn id="36" fill="hold">
                            <p:stCondLst>
                              <p:cond delay="2000"/>
                            </p:stCondLst>
                            <p:childTnLst>
                              <p:par>
                                <p:cTn id="37" presetID="2" presetClass="entr" presetSubtype="8" accel="50000" decel="50000" fill="hold" grpId="0" nodeType="afterEffect">
                                  <p:stCondLst>
                                    <p:cond delay="0"/>
                                  </p:stCondLst>
                                  <p:childTnLst>
                                    <p:set>
                                      <p:cBhvr>
                                        <p:cTn id="38" dur="1" fill="hold">
                                          <p:stCondLst>
                                            <p:cond delay="0"/>
                                          </p:stCondLst>
                                        </p:cTn>
                                        <p:tgtEl>
                                          <p:spTgt spid="55"/>
                                        </p:tgtEl>
                                        <p:attrNameLst>
                                          <p:attrName>style.visibility</p:attrName>
                                        </p:attrNameLst>
                                      </p:cBhvr>
                                      <p:to>
                                        <p:strVal val="visible"/>
                                      </p:to>
                                    </p:set>
                                    <p:anim calcmode="lin" valueType="num">
                                      <p:cBhvr additive="base">
                                        <p:cTn id="39" dur="500" fill="hold"/>
                                        <p:tgtEl>
                                          <p:spTgt spid="55"/>
                                        </p:tgtEl>
                                        <p:attrNameLst>
                                          <p:attrName>ppt_x</p:attrName>
                                        </p:attrNameLst>
                                      </p:cBhvr>
                                      <p:tavLst>
                                        <p:tav tm="0">
                                          <p:val>
                                            <p:strVal val="0-#ppt_w/2"/>
                                          </p:val>
                                        </p:tav>
                                        <p:tav tm="100000">
                                          <p:val>
                                            <p:strVal val="#ppt_x"/>
                                          </p:val>
                                        </p:tav>
                                      </p:tavLst>
                                    </p:anim>
                                    <p:anim calcmode="lin" valueType="num">
                                      <p:cBhvr additive="base">
                                        <p:cTn id="40" dur="500" fill="hold"/>
                                        <p:tgtEl>
                                          <p:spTgt spid="55"/>
                                        </p:tgtEl>
                                        <p:attrNameLst>
                                          <p:attrName>ppt_y</p:attrName>
                                        </p:attrNameLst>
                                      </p:cBhvr>
                                      <p:tavLst>
                                        <p:tav tm="0">
                                          <p:val>
                                            <p:strVal val="#ppt_y"/>
                                          </p:val>
                                        </p:tav>
                                        <p:tav tm="100000">
                                          <p:val>
                                            <p:strVal val="#ppt_y"/>
                                          </p:val>
                                        </p:tav>
                                      </p:tavLst>
                                    </p:anim>
                                  </p:childTnLst>
                                </p:cTn>
                              </p:par>
                            </p:childTnLst>
                          </p:cTn>
                        </p:par>
                        <p:par>
                          <p:cTn id="41" fill="hold">
                            <p:stCondLst>
                              <p:cond delay="2500"/>
                            </p:stCondLst>
                            <p:childTnLst>
                              <p:par>
                                <p:cTn id="42" presetID="53" presetClass="entr" presetSubtype="0" fill="hold" nodeType="afterEffect">
                                  <p:stCondLst>
                                    <p:cond delay="0"/>
                                  </p:stCondLst>
                                  <p:childTnLst>
                                    <p:set>
                                      <p:cBhvr>
                                        <p:cTn id="43" dur="1" fill="hold">
                                          <p:stCondLst>
                                            <p:cond delay="0"/>
                                          </p:stCondLst>
                                        </p:cTn>
                                        <p:tgtEl>
                                          <p:spTgt spid="38"/>
                                        </p:tgtEl>
                                        <p:attrNameLst>
                                          <p:attrName>style.visibility</p:attrName>
                                        </p:attrNameLst>
                                      </p:cBhvr>
                                      <p:to>
                                        <p:strVal val="visible"/>
                                      </p:to>
                                    </p:set>
                                    <p:anim calcmode="lin" valueType="num">
                                      <p:cBhvr>
                                        <p:cTn id="44" dur="500" fill="hold"/>
                                        <p:tgtEl>
                                          <p:spTgt spid="38"/>
                                        </p:tgtEl>
                                        <p:attrNameLst>
                                          <p:attrName>ppt_w</p:attrName>
                                        </p:attrNameLst>
                                      </p:cBhvr>
                                      <p:tavLst>
                                        <p:tav tm="0">
                                          <p:val>
                                            <p:fltVal val="0"/>
                                          </p:val>
                                        </p:tav>
                                        <p:tav tm="100000">
                                          <p:val>
                                            <p:strVal val="#ppt_w"/>
                                          </p:val>
                                        </p:tav>
                                      </p:tavLst>
                                    </p:anim>
                                    <p:anim calcmode="lin" valueType="num">
                                      <p:cBhvr>
                                        <p:cTn id="45" dur="500" fill="hold"/>
                                        <p:tgtEl>
                                          <p:spTgt spid="38"/>
                                        </p:tgtEl>
                                        <p:attrNameLst>
                                          <p:attrName>ppt_h</p:attrName>
                                        </p:attrNameLst>
                                      </p:cBhvr>
                                      <p:tavLst>
                                        <p:tav tm="0">
                                          <p:val>
                                            <p:fltVal val="0"/>
                                          </p:val>
                                        </p:tav>
                                        <p:tav tm="100000">
                                          <p:val>
                                            <p:strVal val="#ppt_h"/>
                                          </p:val>
                                        </p:tav>
                                      </p:tavLst>
                                    </p:anim>
                                    <p:animEffect transition="in" filter="fade">
                                      <p:cBhvr>
                                        <p:cTn id="46" dur="500"/>
                                        <p:tgtEl>
                                          <p:spTgt spid="38"/>
                                        </p:tgtEl>
                                      </p:cBhvr>
                                    </p:animEffect>
                                  </p:childTnLst>
                                </p:cTn>
                              </p:par>
                              <p:par>
                                <p:cTn id="47" presetID="53" presetClass="entr" presetSubtype="0" fill="hold" nodeType="withEffect">
                                  <p:stCondLst>
                                    <p:cond delay="0"/>
                                  </p:stCondLst>
                                  <p:childTnLst>
                                    <p:set>
                                      <p:cBhvr>
                                        <p:cTn id="48" dur="1" fill="hold">
                                          <p:stCondLst>
                                            <p:cond delay="0"/>
                                          </p:stCondLst>
                                        </p:cTn>
                                        <p:tgtEl>
                                          <p:spTgt spid="74"/>
                                        </p:tgtEl>
                                        <p:attrNameLst>
                                          <p:attrName>style.visibility</p:attrName>
                                        </p:attrNameLst>
                                      </p:cBhvr>
                                      <p:to>
                                        <p:strVal val="visible"/>
                                      </p:to>
                                    </p:set>
                                    <p:anim calcmode="lin" valueType="num">
                                      <p:cBhvr>
                                        <p:cTn id="49" dur="500" fill="hold"/>
                                        <p:tgtEl>
                                          <p:spTgt spid="74"/>
                                        </p:tgtEl>
                                        <p:attrNameLst>
                                          <p:attrName>ppt_w</p:attrName>
                                        </p:attrNameLst>
                                      </p:cBhvr>
                                      <p:tavLst>
                                        <p:tav tm="0">
                                          <p:val>
                                            <p:fltVal val="0"/>
                                          </p:val>
                                        </p:tav>
                                        <p:tav tm="100000">
                                          <p:val>
                                            <p:strVal val="#ppt_w"/>
                                          </p:val>
                                        </p:tav>
                                      </p:tavLst>
                                    </p:anim>
                                    <p:anim calcmode="lin" valueType="num">
                                      <p:cBhvr>
                                        <p:cTn id="50" dur="500" fill="hold"/>
                                        <p:tgtEl>
                                          <p:spTgt spid="74"/>
                                        </p:tgtEl>
                                        <p:attrNameLst>
                                          <p:attrName>ppt_h</p:attrName>
                                        </p:attrNameLst>
                                      </p:cBhvr>
                                      <p:tavLst>
                                        <p:tav tm="0">
                                          <p:val>
                                            <p:fltVal val="0"/>
                                          </p:val>
                                        </p:tav>
                                        <p:tav tm="100000">
                                          <p:val>
                                            <p:strVal val="#ppt_h"/>
                                          </p:val>
                                        </p:tav>
                                      </p:tavLst>
                                    </p:anim>
                                    <p:animEffect transition="in" filter="fade">
                                      <p:cBhvr>
                                        <p:cTn id="51" dur="500"/>
                                        <p:tgtEl>
                                          <p:spTgt spid="74"/>
                                        </p:tgtEl>
                                      </p:cBhvr>
                                    </p:animEffect>
                                  </p:childTnLst>
                                </p:cTn>
                              </p:par>
                            </p:childTnLst>
                          </p:cTn>
                        </p:par>
                        <p:par>
                          <p:cTn id="52" fill="hold">
                            <p:stCondLst>
                              <p:cond delay="3000"/>
                            </p:stCondLst>
                            <p:childTnLst>
                              <p:par>
                                <p:cTn id="53" presetID="2" presetClass="entr" presetSubtype="8" accel="50000" decel="50000" fill="hold" grpId="0" nodeType="afterEffect">
                                  <p:stCondLst>
                                    <p:cond delay="0"/>
                                  </p:stCondLst>
                                  <p:childTnLst>
                                    <p:set>
                                      <p:cBhvr>
                                        <p:cTn id="54" dur="1" fill="hold">
                                          <p:stCondLst>
                                            <p:cond delay="0"/>
                                          </p:stCondLst>
                                        </p:cTn>
                                        <p:tgtEl>
                                          <p:spTgt spid="60"/>
                                        </p:tgtEl>
                                        <p:attrNameLst>
                                          <p:attrName>style.visibility</p:attrName>
                                        </p:attrNameLst>
                                      </p:cBhvr>
                                      <p:to>
                                        <p:strVal val="visible"/>
                                      </p:to>
                                    </p:set>
                                    <p:anim calcmode="lin" valueType="num">
                                      <p:cBhvr additive="base">
                                        <p:cTn id="55" dur="500" fill="hold"/>
                                        <p:tgtEl>
                                          <p:spTgt spid="60"/>
                                        </p:tgtEl>
                                        <p:attrNameLst>
                                          <p:attrName>ppt_x</p:attrName>
                                        </p:attrNameLst>
                                      </p:cBhvr>
                                      <p:tavLst>
                                        <p:tav tm="0">
                                          <p:val>
                                            <p:strVal val="0-#ppt_w/2"/>
                                          </p:val>
                                        </p:tav>
                                        <p:tav tm="100000">
                                          <p:val>
                                            <p:strVal val="#ppt_x"/>
                                          </p:val>
                                        </p:tav>
                                      </p:tavLst>
                                    </p:anim>
                                    <p:anim calcmode="lin" valueType="num">
                                      <p:cBhvr additive="base">
                                        <p:cTn id="56" dur="500" fill="hold"/>
                                        <p:tgtEl>
                                          <p:spTgt spid="60"/>
                                        </p:tgtEl>
                                        <p:attrNameLst>
                                          <p:attrName>ppt_y</p:attrName>
                                        </p:attrNameLst>
                                      </p:cBhvr>
                                      <p:tavLst>
                                        <p:tav tm="0">
                                          <p:val>
                                            <p:strVal val="#ppt_y"/>
                                          </p:val>
                                        </p:tav>
                                        <p:tav tm="100000">
                                          <p:val>
                                            <p:strVal val="#ppt_y"/>
                                          </p:val>
                                        </p:tav>
                                      </p:tavLst>
                                    </p:anim>
                                  </p:childTnLst>
                                </p:cTn>
                              </p:par>
                            </p:childTnLst>
                          </p:cTn>
                        </p:par>
                        <p:par>
                          <p:cTn id="57" fill="hold">
                            <p:stCondLst>
                              <p:cond delay="3500"/>
                            </p:stCondLst>
                            <p:childTnLst>
                              <p:par>
                                <p:cTn id="58" presetID="53" presetClass="entr" presetSubtype="0" fill="hold" nodeType="afterEffect">
                                  <p:stCondLst>
                                    <p:cond delay="0"/>
                                  </p:stCondLst>
                                  <p:childTnLst>
                                    <p:set>
                                      <p:cBhvr>
                                        <p:cTn id="59" dur="1" fill="hold">
                                          <p:stCondLst>
                                            <p:cond delay="0"/>
                                          </p:stCondLst>
                                        </p:cTn>
                                        <p:tgtEl>
                                          <p:spTgt spid="42"/>
                                        </p:tgtEl>
                                        <p:attrNameLst>
                                          <p:attrName>style.visibility</p:attrName>
                                        </p:attrNameLst>
                                      </p:cBhvr>
                                      <p:to>
                                        <p:strVal val="visible"/>
                                      </p:to>
                                    </p:set>
                                    <p:anim calcmode="lin" valueType="num">
                                      <p:cBhvr>
                                        <p:cTn id="60" dur="500" fill="hold"/>
                                        <p:tgtEl>
                                          <p:spTgt spid="42"/>
                                        </p:tgtEl>
                                        <p:attrNameLst>
                                          <p:attrName>ppt_w</p:attrName>
                                        </p:attrNameLst>
                                      </p:cBhvr>
                                      <p:tavLst>
                                        <p:tav tm="0">
                                          <p:val>
                                            <p:fltVal val="0"/>
                                          </p:val>
                                        </p:tav>
                                        <p:tav tm="100000">
                                          <p:val>
                                            <p:strVal val="#ppt_w"/>
                                          </p:val>
                                        </p:tav>
                                      </p:tavLst>
                                    </p:anim>
                                    <p:anim calcmode="lin" valueType="num">
                                      <p:cBhvr>
                                        <p:cTn id="61" dur="500" fill="hold"/>
                                        <p:tgtEl>
                                          <p:spTgt spid="42"/>
                                        </p:tgtEl>
                                        <p:attrNameLst>
                                          <p:attrName>ppt_h</p:attrName>
                                        </p:attrNameLst>
                                      </p:cBhvr>
                                      <p:tavLst>
                                        <p:tav tm="0">
                                          <p:val>
                                            <p:fltVal val="0"/>
                                          </p:val>
                                        </p:tav>
                                        <p:tav tm="100000">
                                          <p:val>
                                            <p:strVal val="#ppt_h"/>
                                          </p:val>
                                        </p:tav>
                                      </p:tavLst>
                                    </p:anim>
                                    <p:animEffect transition="in" filter="fade">
                                      <p:cBhvr>
                                        <p:cTn id="62" dur="500"/>
                                        <p:tgtEl>
                                          <p:spTgt spid="42"/>
                                        </p:tgtEl>
                                      </p:cBhvr>
                                    </p:animEffect>
                                  </p:childTnLst>
                                </p:cTn>
                              </p:par>
                              <p:par>
                                <p:cTn id="63" presetID="53" presetClass="entr" presetSubtype="0" fill="hold" nodeType="withEffect">
                                  <p:stCondLst>
                                    <p:cond delay="0"/>
                                  </p:stCondLst>
                                  <p:childTnLst>
                                    <p:set>
                                      <p:cBhvr>
                                        <p:cTn id="64" dur="1" fill="hold">
                                          <p:stCondLst>
                                            <p:cond delay="0"/>
                                          </p:stCondLst>
                                        </p:cTn>
                                        <p:tgtEl>
                                          <p:spTgt spid="77"/>
                                        </p:tgtEl>
                                        <p:attrNameLst>
                                          <p:attrName>style.visibility</p:attrName>
                                        </p:attrNameLst>
                                      </p:cBhvr>
                                      <p:to>
                                        <p:strVal val="visible"/>
                                      </p:to>
                                    </p:set>
                                    <p:anim calcmode="lin" valueType="num">
                                      <p:cBhvr>
                                        <p:cTn id="65" dur="500" fill="hold"/>
                                        <p:tgtEl>
                                          <p:spTgt spid="77"/>
                                        </p:tgtEl>
                                        <p:attrNameLst>
                                          <p:attrName>ppt_w</p:attrName>
                                        </p:attrNameLst>
                                      </p:cBhvr>
                                      <p:tavLst>
                                        <p:tav tm="0">
                                          <p:val>
                                            <p:fltVal val="0"/>
                                          </p:val>
                                        </p:tav>
                                        <p:tav tm="100000">
                                          <p:val>
                                            <p:strVal val="#ppt_w"/>
                                          </p:val>
                                        </p:tav>
                                      </p:tavLst>
                                    </p:anim>
                                    <p:anim calcmode="lin" valueType="num">
                                      <p:cBhvr>
                                        <p:cTn id="66" dur="500" fill="hold"/>
                                        <p:tgtEl>
                                          <p:spTgt spid="77"/>
                                        </p:tgtEl>
                                        <p:attrNameLst>
                                          <p:attrName>ppt_h</p:attrName>
                                        </p:attrNameLst>
                                      </p:cBhvr>
                                      <p:tavLst>
                                        <p:tav tm="0">
                                          <p:val>
                                            <p:fltVal val="0"/>
                                          </p:val>
                                        </p:tav>
                                        <p:tav tm="100000">
                                          <p:val>
                                            <p:strVal val="#ppt_h"/>
                                          </p:val>
                                        </p:tav>
                                      </p:tavLst>
                                    </p:anim>
                                    <p:animEffect transition="in" filter="fade">
                                      <p:cBhvr>
                                        <p:cTn id="67" dur="500"/>
                                        <p:tgtEl>
                                          <p:spTgt spid="77"/>
                                        </p:tgtEl>
                                      </p:cBhvr>
                                    </p:animEffect>
                                  </p:childTnLst>
                                </p:cTn>
                              </p:par>
                            </p:childTnLst>
                          </p:cTn>
                        </p:par>
                        <p:par>
                          <p:cTn id="68" fill="hold">
                            <p:stCondLst>
                              <p:cond delay="4000"/>
                            </p:stCondLst>
                            <p:childTnLst>
                              <p:par>
                                <p:cTn id="69" presetID="10" presetClass="entr" presetSubtype="0"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fade">
                                      <p:cBhvr>
                                        <p:cTn id="71" dur="500"/>
                                        <p:tgtEl>
                                          <p:spTgt spid="45"/>
                                        </p:tgtEl>
                                      </p:cBhvr>
                                    </p:animEffect>
                                  </p:childTnLst>
                                </p:cTn>
                              </p:par>
                            </p:childTnLst>
                          </p:cTn>
                        </p:par>
                        <p:par>
                          <p:cTn id="72" fill="hold">
                            <p:stCondLst>
                              <p:cond delay="4500"/>
                            </p:stCondLst>
                            <p:childTnLst>
                              <p:par>
                                <p:cTn id="73" presetID="53" presetClass="entr" presetSubtype="0" fill="hold" grpId="0" nodeType="afterEffect">
                                  <p:stCondLst>
                                    <p:cond delay="0"/>
                                  </p:stCondLst>
                                  <p:childTnLst>
                                    <p:set>
                                      <p:cBhvr>
                                        <p:cTn id="74" dur="1" fill="hold">
                                          <p:stCondLst>
                                            <p:cond delay="0"/>
                                          </p:stCondLst>
                                        </p:cTn>
                                        <p:tgtEl>
                                          <p:spTgt spid="49"/>
                                        </p:tgtEl>
                                        <p:attrNameLst>
                                          <p:attrName>style.visibility</p:attrName>
                                        </p:attrNameLst>
                                      </p:cBhvr>
                                      <p:to>
                                        <p:strVal val="visible"/>
                                      </p:to>
                                    </p:set>
                                    <p:anim calcmode="lin" valueType="num">
                                      <p:cBhvr>
                                        <p:cTn id="75" dur="500" fill="hold"/>
                                        <p:tgtEl>
                                          <p:spTgt spid="49"/>
                                        </p:tgtEl>
                                        <p:attrNameLst>
                                          <p:attrName>ppt_w</p:attrName>
                                        </p:attrNameLst>
                                      </p:cBhvr>
                                      <p:tavLst>
                                        <p:tav tm="0">
                                          <p:val>
                                            <p:fltVal val="0"/>
                                          </p:val>
                                        </p:tav>
                                        <p:tav tm="100000">
                                          <p:val>
                                            <p:strVal val="#ppt_w"/>
                                          </p:val>
                                        </p:tav>
                                      </p:tavLst>
                                    </p:anim>
                                    <p:anim calcmode="lin" valueType="num">
                                      <p:cBhvr>
                                        <p:cTn id="76" dur="500" fill="hold"/>
                                        <p:tgtEl>
                                          <p:spTgt spid="49"/>
                                        </p:tgtEl>
                                        <p:attrNameLst>
                                          <p:attrName>ppt_h</p:attrName>
                                        </p:attrNameLst>
                                      </p:cBhvr>
                                      <p:tavLst>
                                        <p:tav tm="0">
                                          <p:val>
                                            <p:fltVal val="0"/>
                                          </p:val>
                                        </p:tav>
                                        <p:tav tm="100000">
                                          <p:val>
                                            <p:strVal val="#ppt_h"/>
                                          </p:val>
                                        </p:tav>
                                      </p:tavLst>
                                    </p:anim>
                                    <p:animEffect transition="in" filter="fade">
                                      <p:cBhvr>
                                        <p:cTn id="7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3" grpId="0" animBg="1"/>
      <p:bldP spid="55" grpId="0" animBg="1"/>
      <p:bldP spid="60" grpId="0" animBg="1"/>
      <p:bldP spid="45" grpId="0"/>
      <p:bldP spid="4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Freeform 27"/>
          <p:cNvSpPr/>
          <p:nvPr/>
        </p:nvSpPr>
        <p:spPr bwMode="auto">
          <a:xfrm>
            <a:off x="2089990" y="1246789"/>
            <a:ext cx="1502691" cy="1860672"/>
          </a:xfrm>
          <a:custGeom>
            <a:avLst/>
            <a:gdLst/>
            <a:ahLst/>
            <a:cxnLst>
              <a:cxn ang="0">
                <a:pos x="315" y="317"/>
              </a:cxn>
              <a:cxn ang="0">
                <a:pos x="239" y="317"/>
              </a:cxn>
              <a:cxn ang="0">
                <a:pos x="244" y="320"/>
              </a:cxn>
              <a:cxn ang="0">
                <a:pos x="255" y="349"/>
              </a:cxn>
              <a:cxn ang="0">
                <a:pos x="244" y="378"/>
              </a:cxn>
              <a:cxn ang="0">
                <a:pos x="226" y="389"/>
              </a:cxn>
              <a:cxn ang="0">
                <a:pos x="215" y="390"/>
              </a:cxn>
              <a:cxn ang="0">
                <a:pos x="204" y="389"/>
              </a:cxn>
              <a:cxn ang="0">
                <a:pos x="186" y="378"/>
              </a:cxn>
              <a:cxn ang="0">
                <a:pos x="174" y="349"/>
              </a:cxn>
              <a:cxn ang="0">
                <a:pos x="186" y="320"/>
              </a:cxn>
              <a:cxn ang="0">
                <a:pos x="190" y="317"/>
              </a:cxn>
              <a:cxn ang="0">
                <a:pos x="144" y="317"/>
              </a:cxn>
              <a:cxn ang="0">
                <a:pos x="101" y="214"/>
              </a:cxn>
              <a:cxn ang="0">
                <a:pos x="0" y="171"/>
              </a:cxn>
              <a:cxn ang="0">
                <a:pos x="0" y="128"/>
              </a:cxn>
              <a:cxn ang="0">
                <a:pos x="29" y="140"/>
              </a:cxn>
              <a:cxn ang="0">
                <a:pos x="58" y="128"/>
              </a:cxn>
              <a:cxn ang="0">
                <a:pos x="70" y="99"/>
              </a:cxn>
              <a:cxn ang="0">
                <a:pos x="58" y="70"/>
              </a:cxn>
              <a:cxn ang="0">
                <a:pos x="29" y="58"/>
              </a:cxn>
              <a:cxn ang="0">
                <a:pos x="0" y="70"/>
              </a:cxn>
              <a:cxn ang="0">
                <a:pos x="0" y="0"/>
              </a:cxn>
              <a:cxn ang="0">
                <a:pos x="202" y="74"/>
              </a:cxn>
              <a:cxn ang="0">
                <a:pos x="171" y="87"/>
              </a:cxn>
              <a:cxn ang="0">
                <a:pos x="158" y="119"/>
              </a:cxn>
              <a:cxn ang="0">
                <a:pos x="171" y="151"/>
              </a:cxn>
              <a:cxn ang="0">
                <a:pos x="203" y="164"/>
              </a:cxn>
              <a:cxn ang="0">
                <a:pos x="235" y="151"/>
              </a:cxn>
              <a:cxn ang="0">
                <a:pos x="247" y="121"/>
              </a:cxn>
              <a:cxn ang="0">
                <a:pos x="315" y="317"/>
              </a:cxn>
            </a:cxnLst>
            <a:rect l="0" t="0" r="r" b="b"/>
            <a:pathLst>
              <a:path w="315" h="390">
                <a:moveTo>
                  <a:pt x="315" y="317"/>
                </a:moveTo>
                <a:cubicBezTo>
                  <a:pt x="239" y="317"/>
                  <a:pt x="239" y="317"/>
                  <a:pt x="239" y="317"/>
                </a:cubicBezTo>
                <a:cubicBezTo>
                  <a:pt x="241" y="318"/>
                  <a:pt x="242" y="319"/>
                  <a:pt x="244" y="320"/>
                </a:cubicBezTo>
                <a:cubicBezTo>
                  <a:pt x="251" y="328"/>
                  <a:pt x="255" y="338"/>
                  <a:pt x="255" y="349"/>
                </a:cubicBezTo>
                <a:cubicBezTo>
                  <a:pt x="255" y="361"/>
                  <a:pt x="251" y="370"/>
                  <a:pt x="244" y="378"/>
                </a:cubicBezTo>
                <a:cubicBezTo>
                  <a:pt x="238" y="384"/>
                  <a:pt x="232" y="387"/>
                  <a:pt x="226" y="389"/>
                </a:cubicBezTo>
                <a:cubicBezTo>
                  <a:pt x="222" y="390"/>
                  <a:pt x="218" y="390"/>
                  <a:pt x="215" y="390"/>
                </a:cubicBezTo>
                <a:cubicBezTo>
                  <a:pt x="211" y="390"/>
                  <a:pt x="207" y="390"/>
                  <a:pt x="204" y="389"/>
                </a:cubicBezTo>
                <a:cubicBezTo>
                  <a:pt x="197" y="387"/>
                  <a:pt x="191" y="384"/>
                  <a:pt x="186" y="378"/>
                </a:cubicBezTo>
                <a:cubicBezTo>
                  <a:pt x="178" y="370"/>
                  <a:pt x="174" y="361"/>
                  <a:pt x="174" y="349"/>
                </a:cubicBezTo>
                <a:cubicBezTo>
                  <a:pt x="174" y="338"/>
                  <a:pt x="178" y="328"/>
                  <a:pt x="186" y="320"/>
                </a:cubicBezTo>
                <a:cubicBezTo>
                  <a:pt x="187" y="319"/>
                  <a:pt x="189" y="318"/>
                  <a:pt x="190" y="317"/>
                </a:cubicBezTo>
                <a:cubicBezTo>
                  <a:pt x="144" y="317"/>
                  <a:pt x="144" y="317"/>
                  <a:pt x="144" y="317"/>
                </a:cubicBezTo>
                <a:cubicBezTo>
                  <a:pt x="144" y="277"/>
                  <a:pt x="129" y="242"/>
                  <a:pt x="101" y="214"/>
                </a:cubicBezTo>
                <a:cubicBezTo>
                  <a:pt x="73" y="186"/>
                  <a:pt x="40" y="172"/>
                  <a:pt x="0" y="171"/>
                </a:cubicBezTo>
                <a:cubicBezTo>
                  <a:pt x="0" y="128"/>
                  <a:pt x="0" y="128"/>
                  <a:pt x="0" y="128"/>
                </a:cubicBezTo>
                <a:cubicBezTo>
                  <a:pt x="8" y="136"/>
                  <a:pt x="18" y="140"/>
                  <a:pt x="29" y="140"/>
                </a:cubicBezTo>
                <a:cubicBezTo>
                  <a:pt x="41" y="140"/>
                  <a:pt x="50" y="136"/>
                  <a:pt x="58" y="128"/>
                </a:cubicBezTo>
                <a:cubicBezTo>
                  <a:pt x="66" y="120"/>
                  <a:pt x="70" y="110"/>
                  <a:pt x="70" y="99"/>
                </a:cubicBezTo>
                <a:cubicBezTo>
                  <a:pt x="70" y="88"/>
                  <a:pt x="66" y="78"/>
                  <a:pt x="58" y="70"/>
                </a:cubicBezTo>
                <a:cubicBezTo>
                  <a:pt x="50" y="62"/>
                  <a:pt x="41" y="58"/>
                  <a:pt x="29" y="58"/>
                </a:cubicBezTo>
                <a:cubicBezTo>
                  <a:pt x="18" y="58"/>
                  <a:pt x="8" y="62"/>
                  <a:pt x="0" y="70"/>
                </a:cubicBezTo>
                <a:cubicBezTo>
                  <a:pt x="0" y="0"/>
                  <a:pt x="0" y="0"/>
                  <a:pt x="0" y="0"/>
                </a:cubicBezTo>
                <a:cubicBezTo>
                  <a:pt x="77" y="1"/>
                  <a:pt x="145" y="25"/>
                  <a:pt x="202" y="74"/>
                </a:cubicBezTo>
                <a:cubicBezTo>
                  <a:pt x="190" y="74"/>
                  <a:pt x="180" y="79"/>
                  <a:pt x="171" y="87"/>
                </a:cubicBezTo>
                <a:cubicBezTo>
                  <a:pt x="162" y="96"/>
                  <a:pt x="158" y="107"/>
                  <a:pt x="158" y="119"/>
                </a:cubicBezTo>
                <a:cubicBezTo>
                  <a:pt x="158" y="131"/>
                  <a:pt x="162" y="142"/>
                  <a:pt x="171" y="151"/>
                </a:cubicBezTo>
                <a:cubicBezTo>
                  <a:pt x="180" y="159"/>
                  <a:pt x="190" y="164"/>
                  <a:pt x="203" y="164"/>
                </a:cubicBezTo>
                <a:cubicBezTo>
                  <a:pt x="215" y="164"/>
                  <a:pt x="226" y="159"/>
                  <a:pt x="235" y="151"/>
                </a:cubicBezTo>
                <a:cubicBezTo>
                  <a:pt x="243" y="142"/>
                  <a:pt x="247" y="133"/>
                  <a:pt x="247" y="121"/>
                </a:cubicBezTo>
                <a:cubicBezTo>
                  <a:pt x="292" y="177"/>
                  <a:pt x="315" y="242"/>
                  <a:pt x="315" y="317"/>
                </a:cubicBezTo>
                <a:close/>
              </a:path>
            </a:pathLst>
          </a:custGeom>
          <a:solidFill>
            <a:schemeClr val="accent3"/>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6" name="Freeform 28"/>
          <p:cNvSpPr/>
          <p:nvPr/>
        </p:nvSpPr>
        <p:spPr bwMode="auto">
          <a:xfrm>
            <a:off x="1742415" y="2759887"/>
            <a:ext cx="1850266" cy="1517260"/>
          </a:xfrm>
          <a:custGeom>
            <a:avLst/>
            <a:gdLst/>
            <a:ahLst/>
            <a:cxnLst>
              <a:cxn ang="0">
                <a:pos x="73" y="318"/>
              </a:cxn>
              <a:cxn ang="0">
                <a:pos x="73" y="243"/>
              </a:cxn>
              <a:cxn ang="0">
                <a:pos x="70" y="247"/>
              </a:cxn>
              <a:cxn ang="0">
                <a:pos x="41" y="259"/>
              </a:cxn>
              <a:cxn ang="0">
                <a:pos x="12" y="247"/>
              </a:cxn>
              <a:cxn ang="0">
                <a:pos x="0" y="218"/>
              </a:cxn>
              <a:cxn ang="0">
                <a:pos x="12" y="189"/>
              </a:cxn>
              <a:cxn ang="0">
                <a:pos x="41" y="177"/>
              </a:cxn>
              <a:cxn ang="0">
                <a:pos x="70" y="189"/>
              </a:cxn>
              <a:cxn ang="0">
                <a:pos x="73" y="192"/>
              </a:cxn>
              <a:cxn ang="0">
                <a:pos x="73" y="147"/>
              </a:cxn>
              <a:cxn ang="0">
                <a:pos x="124" y="137"/>
              </a:cxn>
              <a:cxn ang="0">
                <a:pos x="174" y="104"/>
              </a:cxn>
              <a:cxn ang="0">
                <a:pos x="199" y="72"/>
              </a:cxn>
              <a:cxn ang="0">
                <a:pos x="217" y="1"/>
              </a:cxn>
              <a:cxn ang="0">
                <a:pos x="217" y="0"/>
              </a:cxn>
              <a:cxn ang="0">
                <a:pos x="263" y="0"/>
              </a:cxn>
              <a:cxn ang="0">
                <a:pos x="259" y="3"/>
              </a:cxn>
              <a:cxn ang="0">
                <a:pos x="247" y="32"/>
              </a:cxn>
              <a:cxn ang="0">
                <a:pos x="259" y="61"/>
              </a:cxn>
              <a:cxn ang="0">
                <a:pos x="277" y="72"/>
              </a:cxn>
              <a:cxn ang="0">
                <a:pos x="288" y="73"/>
              </a:cxn>
              <a:cxn ang="0">
                <a:pos x="299" y="72"/>
              </a:cxn>
              <a:cxn ang="0">
                <a:pos x="317" y="61"/>
              </a:cxn>
              <a:cxn ang="0">
                <a:pos x="328" y="32"/>
              </a:cxn>
              <a:cxn ang="0">
                <a:pos x="317" y="3"/>
              </a:cxn>
              <a:cxn ang="0">
                <a:pos x="312" y="0"/>
              </a:cxn>
              <a:cxn ang="0">
                <a:pos x="388" y="0"/>
              </a:cxn>
              <a:cxn ang="0">
                <a:pos x="388" y="0"/>
              </a:cxn>
              <a:cxn ang="0">
                <a:pos x="380" y="72"/>
              </a:cxn>
              <a:cxn ang="0">
                <a:pos x="316" y="202"/>
              </a:cxn>
              <a:cxn ang="0">
                <a:pos x="342" y="214"/>
              </a:cxn>
              <a:cxn ang="0">
                <a:pos x="353" y="243"/>
              </a:cxn>
              <a:cxn ang="0">
                <a:pos x="342" y="272"/>
              </a:cxn>
              <a:cxn ang="0">
                <a:pos x="341" y="272"/>
              </a:cxn>
              <a:cxn ang="0">
                <a:pos x="313" y="284"/>
              </a:cxn>
              <a:cxn ang="0">
                <a:pos x="284" y="272"/>
              </a:cxn>
              <a:cxn ang="0">
                <a:pos x="284" y="272"/>
              </a:cxn>
              <a:cxn ang="0">
                <a:pos x="272" y="246"/>
              </a:cxn>
              <a:cxn ang="0">
                <a:pos x="236" y="272"/>
              </a:cxn>
              <a:cxn ang="0">
                <a:pos x="73" y="318"/>
              </a:cxn>
            </a:cxnLst>
            <a:rect l="0" t="0" r="r" b="b"/>
            <a:pathLst>
              <a:path w="388" h="318">
                <a:moveTo>
                  <a:pt x="73" y="318"/>
                </a:moveTo>
                <a:cubicBezTo>
                  <a:pt x="73" y="243"/>
                  <a:pt x="73" y="243"/>
                  <a:pt x="73" y="243"/>
                </a:cubicBezTo>
                <a:cubicBezTo>
                  <a:pt x="72" y="244"/>
                  <a:pt x="71" y="245"/>
                  <a:pt x="70" y="247"/>
                </a:cubicBezTo>
                <a:cubicBezTo>
                  <a:pt x="62" y="255"/>
                  <a:pt x="53" y="259"/>
                  <a:pt x="41" y="259"/>
                </a:cubicBezTo>
                <a:cubicBezTo>
                  <a:pt x="30" y="259"/>
                  <a:pt x="20" y="255"/>
                  <a:pt x="12" y="247"/>
                </a:cubicBezTo>
                <a:cubicBezTo>
                  <a:pt x="4" y="239"/>
                  <a:pt x="0" y="229"/>
                  <a:pt x="0" y="218"/>
                </a:cubicBezTo>
                <a:cubicBezTo>
                  <a:pt x="0" y="206"/>
                  <a:pt x="4" y="197"/>
                  <a:pt x="12" y="189"/>
                </a:cubicBezTo>
                <a:cubicBezTo>
                  <a:pt x="20" y="181"/>
                  <a:pt x="30" y="177"/>
                  <a:pt x="41" y="177"/>
                </a:cubicBezTo>
                <a:cubicBezTo>
                  <a:pt x="53" y="177"/>
                  <a:pt x="62" y="181"/>
                  <a:pt x="70" y="189"/>
                </a:cubicBezTo>
                <a:cubicBezTo>
                  <a:pt x="71" y="190"/>
                  <a:pt x="72" y="191"/>
                  <a:pt x="73" y="192"/>
                </a:cubicBezTo>
                <a:cubicBezTo>
                  <a:pt x="73" y="147"/>
                  <a:pt x="73" y="147"/>
                  <a:pt x="73" y="147"/>
                </a:cubicBezTo>
                <a:cubicBezTo>
                  <a:pt x="91" y="147"/>
                  <a:pt x="108" y="143"/>
                  <a:pt x="124" y="137"/>
                </a:cubicBezTo>
                <a:cubicBezTo>
                  <a:pt x="142" y="130"/>
                  <a:pt x="159" y="119"/>
                  <a:pt x="174" y="104"/>
                </a:cubicBezTo>
                <a:cubicBezTo>
                  <a:pt x="184" y="94"/>
                  <a:pt x="192" y="83"/>
                  <a:pt x="199" y="72"/>
                </a:cubicBezTo>
                <a:cubicBezTo>
                  <a:pt x="211" y="51"/>
                  <a:pt x="217" y="27"/>
                  <a:pt x="217" y="1"/>
                </a:cubicBezTo>
                <a:cubicBezTo>
                  <a:pt x="217" y="0"/>
                  <a:pt x="217" y="0"/>
                  <a:pt x="217" y="0"/>
                </a:cubicBezTo>
                <a:cubicBezTo>
                  <a:pt x="263" y="0"/>
                  <a:pt x="263" y="0"/>
                  <a:pt x="263" y="0"/>
                </a:cubicBezTo>
                <a:cubicBezTo>
                  <a:pt x="262" y="1"/>
                  <a:pt x="260" y="2"/>
                  <a:pt x="259" y="3"/>
                </a:cubicBezTo>
                <a:cubicBezTo>
                  <a:pt x="251" y="11"/>
                  <a:pt x="247" y="21"/>
                  <a:pt x="247" y="32"/>
                </a:cubicBezTo>
                <a:cubicBezTo>
                  <a:pt x="247" y="44"/>
                  <a:pt x="251" y="53"/>
                  <a:pt x="259" y="61"/>
                </a:cubicBezTo>
                <a:cubicBezTo>
                  <a:pt x="264" y="67"/>
                  <a:pt x="270" y="70"/>
                  <a:pt x="277" y="72"/>
                </a:cubicBezTo>
                <a:cubicBezTo>
                  <a:pt x="280" y="73"/>
                  <a:pt x="284" y="73"/>
                  <a:pt x="288" y="73"/>
                </a:cubicBezTo>
                <a:cubicBezTo>
                  <a:pt x="291" y="73"/>
                  <a:pt x="295" y="73"/>
                  <a:pt x="299" y="72"/>
                </a:cubicBezTo>
                <a:cubicBezTo>
                  <a:pt x="305" y="70"/>
                  <a:pt x="311" y="67"/>
                  <a:pt x="317" y="61"/>
                </a:cubicBezTo>
                <a:cubicBezTo>
                  <a:pt x="324" y="53"/>
                  <a:pt x="328" y="44"/>
                  <a:pt x="328" y="32"/>
                </a:cubicBezTo>
                <a:cubicBezTo>
                  <a:pt x="328" y="21"/>
                  <a:pt x="324" y="11"/>
                  <a:pt x="317" y="3"/>
                </a:cubicBezTo>
                <a:cubicBezTo>
                  <a:pt x="315" y="2"/>
                  <a:pt x="314" y="1"/>
                  <a:pt x="312" y="0"/>
                </a:cubicBezTo>
                <a:cubicBezTo>
                  <a:pt x="388" y="0"/>
                  <a:pt x="388" y="0"/>
                  <a:pt x="388" y="0"/>
                </a:cubicBezTo>
                <a:cubicBezTo>
                  <a:pt x="388" y="0"/>
                  <a:pt x="388" y="0"/>
                  <a:pt x="388" y="0"/>
                </a:cubicBezTo>
                <a:cubicBezTo>
                  <a:pt x="388" y="25"/>
                  <a:pt x="385" y="49"/>
                  <a:pt x="380" y="72"/>
                </a:cubicBezTo>
                <a:cubicBezTo>
                  <a:pt x="370" y="120"/>
                  <a:pt x="348" y="163"/>
                  <a:pt x="316" y="202"/>
                </a:cubicBezTo>
                <a:cubicBezTo>
                  <a:pt x="326" y="203"/>
                  <a:pt x="334" y="207"/>
                  <a:pt x="342" y="214"/>
                </a:cubicBezTo>
                <a:cubicBezTo>
                  <a:pt x="349" y="222"/>
                  <a:pt x="353" y="231"/>
                  <a:pt x="353" y="243"/>
                </a:cubicBezTo>
                <a:cubicBezTo>
                  <a:pt x="353" y="254"/>
                  <a:pt x="349" y="264"/>
                  <a:pt x="342" y="272"/>
                </a:cubicBezTo>
                <a:cubicBezTo>
                  <a:pt x="341" y="272"/>
                  <a:pt x="341" y="272"/>
                  <a:pt x="341" y="272"/>
                </a:cubicBezTo>
                <a:cubicBezTo>
                  <a:pt x="333" y="280"/>
                  <a:pt x="324" y="284"/>
                  <a:pt x="313" y="284"/>
                </a:cubicBezTo>
                <a:cubicBezTo>
                  <a:pt x="302" y="284"/>
                  <a:pt x="292" y="280"/>
                  <a:pt x="284" y="272"/>
                </a:cubicBezTo>
                <a:cubicBezTo>
                  <a:pt x="284" y="272"/>
                  <a:pt x="284" y="272"/>
                  <a:pt x="284" y="272"/>
                </a:cubicBezTo>
                <a:cubicBezTo>
                  <a:pt x="277" y="265"/>
                  <a:pt x="273" y="256"/>
                  <a:pt x="272" y="246"/>
                </a:cubicBezTo>
                <a:cubicBezTo>
                  <a:pt x="261" y="256"/>
                  <a:pt x="249" y="264"/>
                  <a:pt x="236" y="272"/>
                </a:cubicBezTo>
                <a:cubicBezTo>
                  <a:pt x="188" y="302"/>
                  <a:pt x="134" y="317"/>
                  <a:pt x="73" y="318"/>
                </a:cubicBezTo>
                <a:close/>
              </a:path>
            </a:pathLst>
          </a:custGeom>
          <a:solidFill>
            <a:schemeClr val="accent6"/>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7" name="Freeform 29"/>
          <p:cNvSpPr/>
          <p:nvPr/>
        </p:nvSpPr>
        <p:spPr bwMode="auto">
          <a:xfrm>
            <a:off x="564405" y="2416473"/>
            <a:ext cx="1525585" cy="1860672"/>
          </a:xfrm>
          <a:custGeom>
            <a:avLst/>
            <a:gdLst/>
            <a:ahLst/>
            <a:cxnLst>
              <a:cxn ang="0">
                <a:pos x="172" y="72"/>
              </a:cxn>
              <a:cxn ang="0">
                <a:pos x="172" y="73"/>
              </a:cxn>
              <a:cxn ang="0">
                <a:pos x="214" y="176"/>
              </a:cxn>
              <a:cxn ang="0">
                <a:pos x="318" y="219"/>
              </a:cxn>
              <a:cxn ang="0">
                <a:pos x="320" y="219"/>
              </a:cxn>
              <a:cxn ang="0">
                <a:pos x="320" y="264"/>
              </a:cxn>
              <a:cxn ang="0">
                <a:pos x="317" y="261"/>
              </a:cxn>
              <a:cxn ang="0">
                <a:pos x="288" y="249"/>
              </a:cxn>
              <a:cxn ang="0">
                <a:pos x="259" y="261"/>
              </a:cxn>
              <a:cxn ang="0">
                <a:pos x="247" y="290"/>
              </a:cxn>
              <a:cxn ang="0">
                <a:pos x="259" y="319"/>
              </a:cxn>
              <a:cxn ang="0">
                <a:pos x="288" y="331"/>
              </a:cxn>
              <a:cxn ang="0">
                <a:pos x="317" y="319"/>
              </a:cxn>
              <a:cxn ang="0">
                <a:pos x="320" y="315"/>
              </a:cxn>
              <a:cxn ang="0">
                <a:pos x="320" y="390"/>
              </a:cxn>
              <a:cxn ang="0">
                <a:pos x="318" y="390"/>
              </a:cxn>
              <a:cxn ang="0">
                <a:pos x="117" y="319"/>
              </a:cxn>
              <a:cxn ang="0">
                <a:pos x="119" y="317"/>
              </a:cxn>
              <a:cxn ang="0">
                <a:pos x="151" y="303"/>
              </a:cxn>
              <a:cxn ang="0">
                <a:pos x="164" y="272"/>
              </a:cxn>
              <a:cxn ang="0">
                <a:pos x="151" y="240"/>
              </a:cxn>
              <a:cxn ang="0">
                <a:pos x="119" y="227"/>
              </a:cxn>
              <a:cxn ang="0">
                <a:pos x="87" y="240"/>
              </a:cxn>
              <a:cxn ang="0">
                <a:pos x="74" y="272"/>
              </a:cxn>
              <a:cxn ang="0">
                <a:pos x="72" y="274"/>
              </a:cxn>
              <a:cxn ang="0">
                <a:pos x="0" y="72"/>
              </a:cxn>
              <a:cxn ang="0">
                <a:pos x="0" y="72"/>
              </a:cxn>
              <a:cxn ang="0">
                <a:pos x="74" y="72"/>
              </a:cxn>
              <a:cxn ang="0">
                <a:pos x="71" y="69"/>
              </a:cxn>
              <a:cxn ang="0">
                <a:pos x="59" y="40"/>
              </a:cxn>
              <a:cxn ang="0">
                <a:pos x="71" y="11"/>
              </a:cxn>
              <a:cxn ang="0">
                <a:pos x="100" y="0"/>
              </a:cxn>
              <a:cxn ang="0">
                <a:pos x="129" y="11"/>
              </a:cxn>
              <a:cxn ang="0">
                <a:pos x="141" y="40"/>
              </a:cxn>
              <a:cxn ang="0">
                <a:pos x="129" y="69"/>
              </a:cxn>
              <a:cxn ang="0">
                <a:pos x="126" y="72"/>
              </a:cxn>
              <a:cxn ang="0">
                <a:pos x="172" y="72"/>
              </a:cxn>
            </a:cxnLst>
            <a:rect l="0" t="0" r="r" b="b"/>
            <a:pathLst>
              <a:path w="320" h="390">
                <a:moveTo>
                  <a:pt x="172" y="72"/>
                </a:moveTo>
                <a:cubicBezTo>
                  <a:pt x="172" y="72"/>
                  <a:pt x="172" y="72"/>
                  <a:pt x="172" y="73"/>
                </a:cubicBezTo>
                <a:cubicBezTo>
                  <a:pt x="172" y="113"/>
                  <a:pt x="186" y="147"/>
                  <a:pt x="214" y="176"/>
                </a:cubicBezTo>
                <a:cubicBezTo>
                  <a:pt x="243" y="205"/>
                  <a:pt x="277" y="219"/>
                  <a:pt x="318" y="219"/>
                </a:cubicBezTo>
                <a:cubicBezTo>
                  <a:pt x="319" y="219"/>
                  <a:pt x="320" y="219"/>
                  <a:pt x="320" y="219"/>
                </a:cubicBezTo>
                <a:cubicBezTo>
                  <a:pt x="320" y="264"/>
                  <a:pt x="320" y="264"/>
                  <a:pt x="320" y="264"/>
                </a:cubicBezTo>
                <a:cubicBezTo>
                  <a:pt x="319" y="263"/>
                  <a:pt x="318" y="262"/>
                  <a:pt x="317" y="261"/>
                </a:cubicBezTo>
                <a:cubicBezTo>
                  <a:pt x="309" y="253"/>
                  <a:pt x="300" y="249"/>
                  <a:pt x="288" y="249"/>
                </a:cubicBezTo>
                <a:cubicBezTo>
                  <a:pt x="277" y="249"/>
                  <a:pt x="267" y="253"/>
                  <a:pt x="259" y="261"/>
                </a:cubicBezTo>
                <a:cubicBezTo>
                  <a:pt x="251" y="269"/>
                  <a:pt x="247" y="278"/>
                  <a:pt x="247" y="290"/>
                </a:cubicBezTo>
                <a:cubicBezTo>
                  <a:pt x="247" y="301"/>
                  <a:pt x="251" y="311"/>
                  <a:pt x="259" y="319"/>
                </a:cubicBezTo>
                <a:cubicBezTo>
                  <a:pt x="267" y="327"/>
                  <a:pt x="277" y="331"/>
                  <a:pt x="288" y="331"/>
                </a:cubicBezTo>
                <a:cubicBezTo>
                  <a:pt x="300" y="331"/>
                  <a:pt x="309" y="327"/>
                  <a:pt x="317" y="319"/>
                </a:cubicBezTo>
                <a:cubicBezTo>
                  <a:pt x="318" y="317"/>
                  <a:pt x="319" y="316"/>
                  <a:pt x="320" y="315"/>
                </a:cubicBezTo>
                <a:cubicBezTo>
                  <a:pt x="320" y="390"/>
                  <a:pt x="320" y="390"/>
                  <a:pt x="320" y="390"/>
                </a:cubicBezTo>
                <a:cubicBezTo>
                  <a:pt x="319" y="390"/>
                  <a:pt x="319" y="390"/>
                  <a:pt x="318" y="390"/>
                </a:cubicBezTo>
                <a:cubicBezTo>
                  <a:pt x="241" y="390"/>
                  <a:pt x="174" y="366"/>
                  <a:pt x="117" y="319"/>
                </a:cubicBezTo>
                <a:cubicBezTo>
                  <a:pt x="119" y="317"/>
                  <a:pt x="119" y="317"/>
                  <a:pt x="119" y="317"/>
                </a:cubicBezTo>
                <a:cubicBezTo>
                  <a:pt x="132" y="317"/>
                  <a:pt x="142" y="312"/>
                  <a:pt x="151" y="303"/>
                </a:cubicBezTo>
                <a:cubicBezTo>
                  <a:pt x="160" y="295"/>
                  <a:pt x="164" y="284"/>
                  <a:pt x="164" y="272"/>
                </a:cubicBezTo>
                <a:cubicBezTo>
                  <a:pt x="164" y="259"/>
                  <a:pt x="160" y="249"/>
                  <a:pt x="151" y="240"/>
                </a:cubicBezTo>
                <a:cubicBezTo>
                  <a:pt x="142" y="231"/>
                  <a:pt x="132" y="227"/>
                  <a:pt x="119" y="227"/>
                </a:cubicBezTo>
                <a:cubicBezTo>
                  <a:pt x="107" y="227"/>
                  <a:pt x="96" y="231"/>
                  <a:pt x="87" y="240"/>
                </a:cubicBezTo>
                <a:cubicBezTo>
                  <a:pt x="79" y="249"/>
                  <a:pt x="74" y="259"/>
                  <a:pt x="74" y="272"/>
                </a:cubicBezTo>
                <a:cubicBezTo>
                  <a:pt x="72" y="274"/>
                  <a:pt x="72" y="274"/>
                  <a:pt x="72" y="274"/>
                </a:cubicBezTo>
                <a:cubicBezTo>
                  <a:pt x="24" y="217"/>
                  <a:pt x="0" y="149"/>
                  <a:pt x="0" y="72"/>
                </a:cubicBezTo>
                <a:cubicBezTo>
                  <a:pt x="0" y="72"/>
                  <a:pt x="0" y="72"/>
                  <a:pt x="0" y="72"/>
                </a:cubicBezTo>
                <a:cubicBezTo>
                  <a:pt x="74" y="72"/>
                  <a:pt x="74" y="72"/>
                  <a:pt x="74" y="72"/>
                </a:cubicBezTo>
                <a:cubicBezTo>
                  <a:pt x="73" y="71"/>
                  <a:pt x="72" y="70"/>
                  <a:pt x="71" y="69"/>
                </a:cubicBezTo>
                <a:cubicBezTo>
                  <a:pt x="63" y="61"/>
                  <a:pt x="59" y="52"/>
                  <a:pt x="59" y="40"/>
                </a:cubicBezTo>
                <a:cubicBezTo>
                  <a:pt x="59" y="29"/>
                  <a:pt x="63" y="19"/>
                  <a:pt x="71" y="11"/>
                </a:cubicBezTo>
                <a:cubicBezTo>
                  <a:pt x="79" y="4"/>
                  <a:pt x="89" y="0"/>
                  <a:pt x="100" y="0"/>
                </a:cubicBezTo>
                <a:cubicBezTo>
                  <a:pt x="111" y="0"/>
                  <a:pt x="121" y="4"/>
                  <a:pt x="129" y="11"/>
                </a:cubicBezTo>
                <a:cubicBezTo>
                  <a:pt x="137" y="19"/>
                  <a:pt x="141" y="29"/>
                  <a:pt x="141" y="40"/>
                </a:cubicBezTo>
                <a:cubicBezTo>
                  <a:pt x="141" y="52"/>
                  <a:pt x="137" y="61"/>
                  <a:pt x="129" y="69"/>
                </a:cubicBezTo>
                <a:cubicBezTo>
                  <a:pt x="128" y="70"/>
                  <a:pt x="127" y="71"/>
                  <a:pt x="126" y="72"/>
                </a:cubicBezTo>
                <a:lnTo>
                  <a:pt x="172" y="72"/>
                </a:lnTo>
                <a:close/>
              </a:path>
            </a:pathLst>
          </a:custGeom>
          <a:solidFill>
            <a:schemeClr val="accent1"/>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8" name="Freeform 30"/>
          <p:cNvSpPr/>
          <p:nvPr/>
        </p:nvSpPr>
        <p:spPr bwMode="auto">
          <a:xfrm>
            <a:off x="564405" y="1246789"/>
            <a:ext cx="1860672" cy="1513098"/>
          </a:xfrm>
          <a:custGeom>
            <a:avLst/>
            <a:gdLst/>
            <a:ahLst/>
            <a:cxnLst>
              <a:cxn ang="0">
                <a:pos x="172" y="317"/>
              </a:cxn>
              <a:cxn ang="0">
                <a:pos x="126" y="317"/>
              </a:cxn>
              <a:cxn ang="0">
                <a:pos x="129" y="314"/>
              </a:cxn>
              <a:cxn ang="0">
                <a:pos x="141" y="285"/>
              </a:cxn>
              <a:cxn ang="0">
                <a:pos x="129" y="256"/>
              </a:cxn>
              <a:cxn ang="0">
                <a:pos x="100" y="245"/>
              </a:cxn>
              <a:cxn ang="0">
                <a:pos x="71" y="256"/>
              </a:cxn>
              <a:cxn ang="0">
                <a:pos x="59" y="285"/>
              </a:cxn>
              <a:cxn ang="0">
                <a:pos x="71" y="314"/>
              </a:cxn>
              <a:cxn ang="0">
                <a:pos x="74" y="317"/>
              </a:cxn>
              <a:cxn ang="0">
                <a:pos x="0" y="317"/>
              </a:cxn>
              <a:cxn ang="0">
                <a:pos x="74" y="114"/>
              </a:cxn>
              <a:cxn ang="0">
                <a:pos x="72" y="114"/>
              </a:cxn>
              <a:cxn ang="0">
                <a:pos x="43" y="102"/>
              </a:cxn>
              <a:cxn ang="0">
                <a:pos x="31" y="73"/>
              </a:cxn>
              <a:cxn ang="0">
                <a:pos x="43" y="44"/>
              </a:cxn>
              <a:cxn ang="0">
                <a:pos x="72" y="32"/>
              </a:cxn>
              <a:cxn ang="0">
                <a:pos x="101" y="44"/>
              </a:cxn>
              <a:cxn ang="0">
                <a:pos x="113" y="73"/>
              </a:cxn>
              <a:cxn ang="0">
                <a:pos x="113" y="75"/>
              </a:cxn>
              <a:cxn ang="0">
                <a:pos x="318" y="0"/>
              </a:cxn>
              <a:cxn ang="0">
                <a:pos x="320" y="0"/>
              </a:cxn>
              <a:cxn ang="0">
                <a:pos x="320" y="70"/>
              </a:cxn>
              <a:cxn ang="0">
                <a:pos x="349" y="58"/>
              </a:cxn>
              <a:cxn ang="0">
                <a:pos x="378" y="70"/>
              </a:cxn>
              <a:cxn ang="0">
                <a:pos x="390" y="99"/>
              </a:cxn>
              <a:cxn ang="0">
                <a:pos x="378" y="128"/>
              </a:cxn>
              <a:cxn ang="0">
                <a:pos x="349" y="140"/>
              </a:cxn>
              <a:cxn ang="0">
                <a:pos x="320" y="128"/>
              </a:cxn>
              <a:cxn ang="0">
                <a:pos x="320" y="171"/>
              </a:cxn>
              <a:cxn ang="0">
                <a:pos x="318" y="171"/>
              </a:cxn>
              <a:cxn ang="0">
                <a:pos x="214" y="214"/>
              </a:cxn>
              <a:cxn ang="0">
                <a:pos x="172" y="317"/>
              </a:cxn>
            </a:cxnLst>
            <a:rect l="0" t="0" r="r" b="b"/>
            <a:pathLst>
              <a:path w="390" h="317">
                <a:moveTo>
                  <a:pt x="172" y="317"/>
                </a:moveTo>
                <a:cubicBezTo>
                  <a:pt x="126" y="317"/>
                  <a:pt x="126" y="317"/>
                  <a:pt x="126" y="317"/>
                </a:cubicBezTo>
                <a:cubicBezTo>
                  <a:pt x="127" y="316"/>
                  <a:pt x="128" y="315"/>
                  <a:pt x="129" y="314"/>
                </a:cubicBezTo>
                <a:cubicBezTo>
                  <a:pt x="137" y="306"/>
                  <a:pt x="141" y="297"/>
                  <a:pt x="141" y="285"/>
                </a:cubicBezTo>
                <a:cubicBezTo>
                  <a:pt x="141" y="274"/>
                  <a:pt x="137" y="264"/>
                  <a:pt x="129" y="256"/>
                </a:cubicBezTo>
                <a:cubicBezTo>
                  <a:pt x="121" y="249"/>
                  <a:pt x="111" y="245"/>
                  <a:pt x="100" y="245"/>
                </a:cubicBezTo>
                <a:cubicBezTo>
                  <a:pt x="89" y="245"/>
                  <a:pt x="79" y="249"/>
                  <a:pt x="71" y="256"/>
                </a:cubicBezTo>
                <a:cubicBezTo>
                  <a:pt x="63" y="264"/>
                  <a:pt x="59" y="274"/>
                  <a:pt x="59" y="285"/>
                </a:cubicBezTo>
                <a:cubicBezTo>
                  <a:pt x="59" y="297"/>
                  <a:pt x="63" y="306"/>
                  <a:pt x="71" y="314"/>
                </a:cubicBezTo>
                <a:cubicBezTo>
                  <a:pt x="72" y="315"/>
                  <a:pt x="73" y="316"/>
                  <a:pt x="74" y="317"/>
                </a:cubicBezTo>
                <a:cubicBezTo>
                  <a:pt x="0" y="317"/>
                  <a:pt x="0" y="317"/>
                  <a:pt x="0" y="317"/>
                </a:cubicBezTo>
                <a:cubicBezTo>
                  <a:pt x="0" y="239"/>
                  <a:pt x="25" y="171"/>
                  <a:pt x="74" y="114"/>
                </a:cubicBezTo>
                <a:cubicBezTo>
                  <a:pt x="73" y="114"/>
                  <a:pt x="73" y="114"/>
                  <a:pt x="72" y="114"/>
                </a:cubicBezTo>
                <a:cubicBezTo>
                  <a:pt x="61" y="114"/>
                  <a:pt x="51" y="110"/>
                  <a:pt x="43" y="102"/>
                </a:cubicBezTo>
                <a:cubicBezTo>
                  <a:pt x="35" y="94"/>
                  <a:pt x="31" y="84"/>
                  <a:pt x="31" y="73"/>
                </a:cubicBezTo>
                <a:cubicBezTo>
                  <a:pt x="31" y="62"/>
                  <a:pt x="35" y="52"/>
                  <a:pt x="43" y="44"/>
                </a:cubicBezTo>
                <a:cubicBezTo>
                  <a:pt x="51" y="36"/>
                  <a:pt x="61" y="32"/>
                  <a:pt x="72" y="32"/>
                </a:cubicBezTo>
                <a:cubicBezTo>
                  <a:pt x="83" y="32"/>
                  <a:pt x="93" y="36"/>
                  <a:pt x="101" y="44"/>
                </a:cubicBezTo>
                <a:cubicBezTo>
                  <a:pt x="109" y="52"/>
                  <a:pt x="113" y="62"/>
                  <a:pt x="113" y="73"/>
                </a:cubicBezTo>
                <a:cubicBezTo>
                  <a:pt x="113" y="74"/>
                  <a:pt x="113" y="74"/>
                  <a:pt x="113" y="75"/>
                </a:cubicBezTo>
                <a:cubicBezTo>
                  <a:pt x="170" y="25"/>
                  <a:pt x="239" y="0"/>
                  <a:pt x="318" y="0"/>
                </a:cubicBezTo>
                <a:cubicBezTo>
                  <a:pt x="319" y="0"/>
                  <a:pt x="319" y="0"/>
                  <a:pt x="320" y="0"/>
                </a:cubicBezTo>
                <a:cubicBezTo>
                  <a:pt x="320" y="70"/>
                  <a:pt x="320" y="70"/>
                  <a:pt x="320" y="70"/>
                </a:cubicBezTo>
                <a:cubicBezTo>
                  <a:pt x="328" y="62"/>
                  <a:pt x="338" y="58"/>
                  <a:pt x="349" y="58"/>
                </a:cubicBezTo>
                <a:cubicBezTo>
                  <a:pt x="361" y="58"/>
                  <a:pt x="370" y="62"/>
                  <a:pt x="378" y="70"/>
                </a:cubicBezTo>
                <a:cubicBezTo>
                  <a:pt x="386" y="78"/>
                  <a:pt x="390" y="88"/>
                  <a:pt x="390" y="99"/>
                </a:cubicBezTo>
                <a:cubicBezTo>
                  <a:pt x="390" y="110"/>
                  <a:pt x="386" y="120"/>
                  <a:pt x="378" y="128"/>
                </a:cubicBezTo>
                <a:cubicBezTo>
                  <a:pt x="370" y="136"/>
                  <a:pt x="361" y="140"/>
                  <a:pt x="349" y="140"/>
                </a:cubicBezTo>
                <a:cubicBezTo>
                  <a:pt x="338" y="140"/>
                  <a:pt x="328" y="136"/>
                  <a:pt x="320" y="128"/>
                </a:cubicBezTo>
                <a:cubicBezTo>
                  <a:pt x="320" y="171"/>
                  <a:pt x="320" y="171"/>
                  <a:pt x="320" y="171"/>
                </a:cubicBezTo>
                <a:cubicBezTo>
                  <a:pt x="320" y="171"/>
                  <a:pt x="319" y="171"/>
                  <a:pt x="318" y="171"/>
                </a:cubicBezTo>
                <a:cubicBezTo>
                  <a:pt x="277" y="171"/>
                  <a:pt x="243" y="186"/>
                  <a:pt x="214" y="214"/>
                </a:cubicBezTo>
                <a:cubicBezTo>
                  <a:pt x="186" y="242"/>
                  <a:pt x="172" y="277"/>
                  <a:pt x="172" y="317"/>
                </a:cubicBezTo>
                <a:close/>
              </a:path>
            </a:pathLst>
          </a:custGeom>
          <a:solidFill>
            <a:schemeClr val="accent2"/>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66" name="Freeform 135"/>
          <p:cNvSpPr>
            <a:spLocks noEditPoints="1"/>
          </p:cNvSpPr>
          <p:nvPr/>
        </p:nvSpPr>
        <p:spPr bwMode="auto">
          <a:xfrm>
            <a:off x="2547179" y="3424894"/>
            <a:ext cx="395469" cy="370439"/>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34" name="Freeform 239"/>
          <p:cNvSpPr>
            <a:spLocks noEditPoints="1"/>
          </p:cNvSpPr>
          <p:nvPr/>
        </p:nvSpPr>
        <p:spPr bwMode="auto">
          <a:xfrm>
            <a:off x="1814800" y="2548029"/>
            <a:ext cx="487265" cy="479592"/>
          </a:xfrm>
          <a:custGeom>
            <a:avLst/>
            <a:gdLst/>
            <a:ahLst/>
            <a:cxnLst>
              <a:cxn ang="0">
                <a:pos x="58" y="35"/>
              </a:cxn>
              <a:cxn ang="0">
                <a:pos x="29" y="58"/>
              </a:cxn>
              <a:cxn ang="0">
                <a:pos x="9" y="50"/>
              </a:cxn>
              <a:cxn ang="0">
                <a:pos x="5" y="55"/>
              </a:cxn>
              <a:cxn ang="0">
                <a:pos x="3" y="55"/>
              </a:cxn>
              <a:cxn ang="0">
                <a:pos x="0" y="53"/>
              </a:cxn>
              <a:cxn ang="0">
                <a:pos x="0" y="36"/>
              </a:cxn>
              <a:cxn ang="0">
                <a:pos x="3" y="34"/>
              </a:cxn>
              <a:cxn ang="0">
                <a:pos x="20" y="34"/>
              </a:cxn>
              <a:cxn ang="0">
                <a:pos x="22" y="36"/>
              </a:cxn>
              <a:cxn ang="0">
                <a:pos x="22" y="38"/>
              </a:cxn>
              <a:cxn ang="0">
                <a:pos x="16" y="43"/>
              </a:cxn>
              <a:cxn ang="0">
                <a:pos x="30" y="48"/>
              </a:cxn>
              <a:cxn ang="0">
                <a:pos x="46" y="39"/>
              </a:cxn>
              <a:cxn ang="0">
                <a:pos x="48" y="34"/>
              </a:cxn>
              <a:cxn ang="0">
                <a:pos x="49" y="34"/>
              </a:cxn>
              <a:cxn ang="0">
                <a:pos x="57" y="34"/>
              </a:cxn>
              <a:cxn ang="0">
                <a:pos x="58" y="35"/>
              </a:cxn>
              <a:cxn ang="0">
                <a:pos x="58" y="35"/>
              </a:cxn>
              <a:cxn ang="0">
                <a:pos x="59" y="21"/>
              </a:cxn>
              <a:cxn ang="0">
                <a:pos x="56" y="24"/>
              </a:cxn>
              <a:cxn ang="0">
                <a:pos x="39" y="24"/>
              </a:cxn>
              <a:cxn ang="0">
                <a:pos x="37" y="21"/>
              </a:cxn>
              <a:cxn ang="0">
                <a:pos x="38" y="20"/>
              </a:cxn>
              <a:cxn ang="0">
                <a:pos x="43" y="14"/>
              </a:cxn>
              <a:cxn ang="0">
                <a:pos x="30" y="9"/>
              </a:cxn>
              <a:cxn ang="0">
                <a:pos x="13" y="19"/>
              </a:cxn>
              <a:cxn ang="0">
                <a:pos x="11" y="23"/>
              </a:cxn>
              <a:cxn ang="0">
                <a:pos x="10" y="24"/>
              </a:cxn>
              <a:cxn ang="0">
                <a:pos x="2" y="24"/>
              </a:cxn>
              <a:cxn ang="0">
                <a:pos x="1" y="23"/>
              </a:cxn>
              <a:cxn ang="0">
                <a:pos x="1" y="22"/>
              </a:cxn>
              <a:cxn ang="0">
                <a:pos x="30" y="0"/>
              </a:cxn>
              <a:cxn ang="0">
                <a:pos x="50" y="8"/>
              </a:cxn>
              <a:cxn ang="0">
                <a:pos x="55" y="3"/>
              </a:cxn>
              <a:cxn ang="0">
                <a:pos x="56" y="2"/>
              </a:cxn>
              <a:cxn ang="0">
                <a:pos x="59" y="4"/>
              </a:cxn>
              <a:cxn ang="0">
                <a:pos x="59" y="21"/>
              </a:cxn>
            </a:cxnLst>
            <a:rect l="0" t="0" r="r" b="b"/>
            <a:pathLst>
              <a:path w="59" h="58">
                <a:moveTo>
                  <a:pt x="58" y="35"/>
                </a:moveTo>
                <a:cubicBezTo>
                  <a:pt x="55" y="48"/>
                  <a:pt x="43" y="58"/>
                  <a:pt x="29" y="58"/>
                </a:cubicBezTo>
                <a:cubicBezTo>
                  <a:pt x="22" y="58"/>
                  <a:pt x="15" y="55"/>
                  <a:pt x="9" y="50"/>
                </a:cubicBezTo>
                <a:cubicBezTo>
                  <a:pt x="5" y="55"/>
                  <a:pt x="5" y="55"/>
                  <a:pt x="5" y="55"/>
                </a:cubicBezTo>
                <a:cubicBezTo>
                  <a:pt x="4" y="55"/>
                  <a:pt x="4" y="55"/>
                  <a:pt x="3" y="55"/>
                </a:cubicBezTo>
                <a:cubicBezTo>
                  <a:pt x="2" y="55"/>
                  <a:pt x="0" y="54"/>
                  <a:pt x="0" y="53"/>
                </a:cubicBezTo>
                <a:cubicBezTo>
                  <a:pt x="0" y="36"/>
                  <a:pt x="0" y="36"/>
                  <a:pt x="0" y="36"/>
                </a:cubicBezTo>
                <a:cubicBezTo>
                  <a:pt x="0" y="35"/>
                  <a:pt x="2" y="34"/>
                  <a:pt x="3" y="34"/>
                </a:cubicBezTo>
                <a:cubicBezTo>
                  <a:pt x="20" y="34"/>
                  <a:pt x="20" y="34"/>
                  <a:pt x="20" y="34"/>
                </a:cubicBezTo>
                <a:cubicBezTo>
                  <a:pt x="21" y="34"/>
                  <a:pt x="22" y="35"/>
                  <a:pt x="22" y="36"/>
                </a:cubicBezTo>
                <a:cubicBezTo>
                  <a:pt x="22" y="37"/>
                  <a:pt x="22" y="37"/>
                  <a:pt x="22" y="38"/>
                </a:cubicBezTo>
                <a:cubicBezTo>
                  <a:pt x="16" y="43"/>
                  <a:pt x="16" y="43"/>
                  <a:pt x="16" y="43"/>
                </a:cubicBezTo>
                <a:cubicBezTo>
                  <a:pt x="20" y="46"/>
                  <a:pt x="25" y="48"/>
                  <a:pt x="30" y="48"/>
                </a:cubicBezTo>
                <a:cubicBezTo>
                  <a:pt x="36" y="48"/>
                  <a:pt x="43" y="45"/>
                  <a:pt x="46" y="39"/>
                </a:cubicBezTo>
                <a:cubicBezTo>
                  <a:pt x="47" y="37"/>
                  <a:pt x="48" y="36"/>
                  <a:pt x="48" y="34"/>
                </a:cubicBezTo>
                <a:cubicBezTo>
                  <a:pt x="48" y="34"/>
                  <a:pt x="49" y="34"/>
                  <a:pt x="49" y="34"/>
                </a:cubicBezTo>
                <a:cubicBezTo>
                  <a:pt x="57" y="34"/>
                  <a:pt x="57" y="34"/>
                  <a:pt x="57" y="34"/>
                </a:cubicBezTo>
                <a:cubicBezTo>
                  <a:pt x="57" y="34"/>
                  <a:pt x="58" y="34"/>
                  <a:pt x="58" y="35"/>
                </a:cubicBezTo>
                <a:cubicBezTo>
                  <a:pt x="58" y="35"/>
                  <a:pt x="58" y="35"/>
                  <a:pt x="58" y="35"/>
                </a:cubicBezTo>
                <a:close/>
                <a:moveTo>
                  <a:pt x="59" y="21"/>
                </a:moveTo>
                <a:cubicBezTo>
                  <a:pt x="59" y="23"/>
                  <a:pt x="58" y="24"/>
                  <a:pt x="56" y="24"/>
                </a:cubicBezTo>
                <a:cubicBezTo>
                  <a:pt x="39" y="24"/>
                  <a:pt x="39" y="24"/>
                  <a:pt x="39" y="24"/>
                </a:cubicBezTo>
                <a:cubicBezTo>
                  <a:pt x="38" y="24"/>
                  <a:pt x="37" y="23"/>
                  <a:pt x="37" y="21"/>
                </a:cubicBezTo>
                <a:cubicBezTo>
                  <a:pt x="37" y="21"/>
                  <a:pt x="37" y="20"/>
                  <a:pt x="38" y="20"/>
                </a:cubicBezTo>
                <a:cubicBezTo>
                  <a:pt x="43" y="14"/>
                  <a:pt x="43" y="14"/>
                  <a:pt x="43" y="14"/>
                </a:cubicBezTo>
                <a:cubicBezTo>
                  <a:pt x="39" y="11"/>
                  <a:pt x="34" y="9"/>
                  <a:pt x="30" y="9"/>
                </a:cubicBezTo>
                <a:cubicBezTo>
                  <a:pt x="23" y="9"/>
                  <a:pt x="17" y="13"/>
                  <a:pt x="13" y="19"/>
                </a:cubicBezTo>
                <a:cubicBezTo>
                  <a:pt x="12" y="20"/>
                  <a:pt x="12" y="21"/>
                  <a:pt x="11" y="23"/>
                </a:cubicBezTo>
                <a:cubicBezTo>
                  <a:pt x="11" y="24"/>
                  <a:pt x="10" y="24"/>
                  <a:pt x="10" y="24"/>
                </a:cubicBezTo>
                <a:cubicBezTo>
                  <a:pt x="2" y="24"/>
                  <a:pt x="2" y="24"/>
                  <a:pt x="2" y="24"/>
                </a:cubicBezTo>
                <a:cubicBezTo>
                  <a:pt x="2" y="24"/>
                  <a:pt x="1" y="23"/>
                  <a:pt x="1" y="23"/>
                </a:cubicBezTo>
                <a:cubicBezTo>
                  <a:pt x="1" y="23"/>
                  <a:pt x="1" y="22"/>
                  <a:pt x="1" y="22"/>
                </a:cubicBezTo>
                <a:cubicBezTo>
                  <a:pt x="4" y="9"/>
                  <a:pt x="16" y="0"/>
                  <a:pt x="30" y="0"/>
                </a:cubicBezTo>
                <a:cubicBezTo>
                  <a:pt x="37" y="0"/>
                  <a:pt x="44" y="3"/>
                  <a:pt x="50" y="8"/>
                </a:cubicBezTo>
                <a:cubicBezTo>
                  <a:pt x="55" y="3"/>
                  <a:pt x="55" y="3"/>
                  <a:pt x="55" y="3"/>
                </a:cubicBezTo>
                <a:cubicBezTo>
                  <a:pt x="55" y="2"/>
                  <a:pt x="56" y="2"/>
                  <a:pt x="56" y="2"/>
                </a:cubicBezTo>
                <a:cubicBezTo>
                  <a:pt x="58" y="2"/>
                  <a:pt x="59" y="3"/>
                  <a:pt x="59" y="4"/>
                </a:cubicBezTo>
                <a:lnTo>
                  <a:pt x="59" y="21"/>
                </a:lnTo>
                <a:close/>
              </a:path>
            </a:pathLst>
          </a:custGeom>
          <a:solidFill>
            <a:schemeClr val="bg1">
              <a:lumMod val="75000"/>
            </a:schemeClr>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35" name="TextBox 34"/>
          <p:cNvSpPr txBox="1"/>
          <p:nvPr/>
        </p:nvSpPr>
        <p:spPr>
          <a:xfrm>
            <a:off x="4454388" y="1408326"/>
            <a:ext cx="4207709" cy="461665"/>
          </a:xfrm>
          <a:prstGeom prst="rect">
            <a:avLst/>
          </a:prstGeom>
          <a:noFill/>
        </p:spPr>
        <p:txBody>
          <a:bodyPr wrap="square" rtlCol="0">
            <a:spAutoFit/>
          </a:bodyPr>
          <a:lstStyle/>
          <a:p>
            <a:r>
              <a:rPr lang="en-US" altLang="zh-CN" sz="1200" dirty="0"/>
              <a:t>《</a:t>
            </a:r>
            <a:r>
              <a:rPr lang="zh-CN" altLang="en-US" sz="1200" dirty="0"/>
              <a:t>北京理工大学社会实践项目申报书</a:t>
            </a:r>
            <a:r>
              <a:rPr lang="en-US" altLang="zh-CN" sz="1200" dirty="0" smtClean="0"/>
              <a:t>》</a:t>
            </a:r>
            <a:r>
              <a:rPr lang="zh-CN" altLang="zh-CN" sz="1200" dirty="0" smtClean="0"/>
              <a:t>发送电子版</a:t>
            </a:r>
            <a:r>
              <a:rPr lang="zh-CN" altLang="en-US" sz="1200" dirty="0" smtClean="0"/>
              <a:t>至邮箱</a:t>
            </a:r>
            <a:r>
              <a:rPr lang="en-US" altLang="zh-CN" sz="1200" b="1" dirty="0" smtClean="0">
                <a:solidFill>
                  <a:srgbClr val="FF0000"/>
                </a:solidFill>
              </a:rPr>
              <a:t>bitsheji@qq.com</a:t>
            </a:r>
            <a:r>
              <a:rPr lang="zh-CN" altLang="zh-CN" sz="1200" dirty="0" smtClean="0"/>
              <a:t>。 </a:t>
            </a:r>
            <a:endParaRPr lang="en-US" sz="1000" dirty="0">
              <a:solidFill>
                <a:schemeClr val="tx2">
                  <a:lumMod val="50000"/>
                  <a:lumOff val="50000"/>
                </a:schemeClr>
              </a:solidFill>
              <a:latin typeface="Arial" pitchFamily="34" charset="0"/>
              <a:ea typeface="微软雅黑" pitchFamily="34" charset="-122"/>
              <a:sym typeface="Arial" pitchFamily="34" charset="0"/>
            </a:endParaRPr>
          </a:p>
        </p:txBody>
      </p:sp>
      <p:grpSp>
        <p:nvGrpSpPr>
          <p:cNvPr id="36" name="Group 134"/>
          <p:cNvGrpSpPr/>
          <p:nvPr/>
        </p:nvGrpSpPr>
        <p:grpSpPr>
          <a:xfrm>
            <a:off x="3827353" y="1260605"/>
            <a:ext cx="648499" cy="649042"/>
            <a:chOff x="3287425" y="1417883"/>
            <a:chExt cx="648499" cy="649042"/>
          </a:xfrm>
        </p:grpSpPr>
        <p:sp>
          <p:nvSpPr>
            <p:cNvPr id="37" name="Oval 36"/>
            <p:cNvSpPr>
              <a:spLocks noChangeAspect="1"/>
            </p:cNvSpPr>
            <p:nvPr/>
          </p:nvSpPr>
          <p:spPr>
            <a:xfrm>
              <a:off x="3287425" y="1417883"/>
              <a:ext cx="648499" cy="649042"/>
            </a:xfrm>
            <a:prstGeom prst="ellipse">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38" name="Oval 37"/>
            <p:cNvSpPr>
              <a:spLocks noChangeAspect="1"/>
            </p:cNvSpPr>
            <p:nvPr/>
          </p:nvSpPr>
          <p:spPr>
            <a:xfrm>
              <a:off x="3362252" y="1492773"/>
              <a:ext cx="498845" cy="499263"/>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Arial" pitchFamily="34" charset="0"/>
                  <a:ea typeface="微软雅黑" pitchFamily="34" charset="-122"/>
                  <a:sym typeface="Arial" pitchFamily="34" charset="0"/>
                </a:rPr>
                <a:t>01</a:t>
              </a:r>
              <a:endParaRPr lang="en-US" sz="100" b="1" dirty="0">
                <a:solidFill>
                  <a:schemeClr val="bg1"/>
                </a:solidFill>
                <a:latin typeface="Arial" pitchFamily="34" charset="0"/>
                <a:ea typeface="微软雅黑" pitchFamily="34" charset="-122"/>
                <a:sym typeface="Arial" pitchFamily="34" charset="0"/>
              </a:endParaRPr>
            </a:p>
          </p:txBody>
        </p:sp>
      </p:grpSp>
      <p:grpSp>
        <p:nvGrpSpPr>
          <p:cNvPr id="42" name="Group 130"/>
          <p:cNvGrpSpPr/>
          <p:nvPr/>
        </p:nvGrpSpPr>
        <p:grpSpPr>
          <a:xfrm>
            <a:off x="3827353" y="2009102"/>
            <a:ext cx="648499" cy="649042"/>
            <a:chOff x="3287425" y="3613920"/>
            <a:chExt cx="648499" cy="649042"/>
          </a:xfrm>
        </p:grpSpPr>
        <p:sp>
          <p:nvSpPr>
            <p:cNvPr id="43" name="Oval 42"/>
            <p:cNvSpPr>
              <a:spLocks noChangeAspect="1"/>
            </p:cNvSpPr>
            <p:nvPr/>
          </p:nvSpPr>
          <p:spPr>
            <a:xfrm>
              <a:off x="3287425" y="3613920"/>
              <a:ext cx="648499" cy="649042"/>
            </a:xfrm>
            <a:prstGeom prst="ellipse">
              <a:avLst/>
            </a:prstGeom>
            <a:solidFill>
              <a:schemeClr val="accent3">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44" name="Oval 43"/>
            <p:cNvSpPr>
              <a:spLocks noChangeAspect="1"/>
            </p:cNvSpPr>
            <p:nvPr/>
          </p:nvSpPr>
          <p:spPr>
            <a:xfrm>
              <a:off x="3362252" y="3688810"/>
              <a:ext cx="498845" cy="499263"/>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latin typeface="Arial" pitchFamily="34" charset="0"/>
                  <a:ea typeface="微软雅黑" pitchFamily="34" charset="-122"/>
                  <a:sym typeface="Arial" pitchFamily="34" charset="0"/>
                </a:rPr>
                <a:t>02</a:t>
              </a:r>
              <a:endParaRPr lang="en-US" sz="1200" b="1" dirty="0">
                <a:latin typeface="Arial" pitchFamily="34" charset="0"/>
                <a:ea typeface="微软雅黑" pitchFamily="34" charset="-122"/>
                <a:sym typeface="Arial" pitchFamily="34" charset="0"/>
              </a:endParaRPr>
            </a:p>
          </p:txBody>
        </p:sp>
      </p:grpSp>
      <p:grpSp>
        <p:nvGrpSpPr>
          <p:cNvPr id="45" name="Group 133"/>
          <p:cNvGrpSpPr/>
          <p:nvPr/>
        </p:nvGrpSpPr>
        <p:grpSpPr>
          <a:xfrm>
            <a:off x="3823109" y="2802178"/>
            <a:ext cx="648499" cy="649042"/>
            <a:chOff x="5249342" y="1406453"/>
            <a:chExt cx="648499" cy="649042"/>
          </a:xfrm>
        </p:grpSpPr>
        <p:sp>
          <p:nvSpPr>
            <p:cNvPr id="46" name="Oval 45"/>
            <p:cNvSpPr>
              <a:spLocks noChangeAspect="1"/>
            </p:cNvSpPr>
            <p:nvPr/>
          </p:nvSpPr>
          <p:spPr>
            <a:xfrm>
              <a:off x="5249342" y="1406453"/>
              <a:ext cx="648499" cy="649042"/>
            </a:xfrm>
            <a:prstGeom prst="ellipse">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47" name="Oval 46"/>
            <p:cNvSpPr>
              <a:spLocks noChangeAspect="1"/>
            </p:cNvSpPr>
            <p:nvPr/>
          </p:nvSpPr>
          <p:spPr>
            <a:xfrm>
              <a:off x="5324169" y="1481343"/>
              <a:ext cx="498845" cy="499263"/>
            </a:xfrm>
            <a:prstGeom prst="ellipse">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latin typeface="Arial" pitchFamily="34" charset="0"/>
                  <a:ea typeface="微软雅黑" pitchFamily="34" charset="-122"/>
                  <a:sym typeface="Arial" pitchFamily="34" charset="0"/>
                </a:rPr>
                <a:t>03</a:t>
              </a:r>
              <a:endParaRPr lang="en-US" sz="1200" b="1" dirty="0">
                <a:latin typeface="Arial" pitchFamily="34" charset="0"/>
                <a:ea typeface="微软雅黑" pitchFamily="34" charset="-122"/>
                <a:sym typeface="Arial" pitchFamily="34" charset="0"/>
              </a:endParaRPr>
            </a:p>
          </p:txBody>
        </p:sp>
      </p:grpSp>
      <p:sp>
        <p:nvSpPr>
          <p:cNvPr id="49" name="TextBox 48"/>
          <p:cNvSpPr txBox="1"/>
          <p:nvPr/>
        </p:nvSpPr>
        <p:spPr>
          <a:xfrm>
            <a:off x="4454388" y="1995680"/>
            <a:ext cx="4207709" cy="830997"/>
          </a:xfrm>
          <a:prstGeom prst="rect">
            <a:avLst/>
          </a:prstGeom>
          <a:noFill/>
        </p:spPr>
        <p:txBody>
          <a:bodyPr wrap="square" rtlCol="0">
            <a:spAutoFit/>
          </a:bodyPr>
          <a:lstStyle/>
          <a:p>
            <a:r>
              <a:rPr lang="zh-CN" altLang="zh-CN" sz="1200" dirty="0"/>
              <a:t>实践团队以“主标题——副标题”的形式命名，主标题体现实践特色，副标题体现实践信息。如“实践绘就青春梦想——</a:t>
            </a:r>
            <a:r>
              <a:rPr lang="en-US" altLang="zh-CN" sz="1200" dirty="0"/>
              <a:t>XX</a:t>
            </a:r>
            <a:r>
              <a:rPr lang="zh-CN" altLang="zh-CN" sz="1200" dirty="0"/>
              <a:t>学院</a:t>
            </a:r>
            <a:r>
              <a:rPr lang="en-US" altLang="zh-CN" sz="1200" dirty="0"/>
              <a:t>XXX</a:t>
            </a:r>
            <a:r>
              <a:rPr lang="zh-CN" altLang="zh-CN" sz="1200" dirty="0"/>
              <a:t>赴</a:t>
            </a:r>
            <a:r>
              <a:rPr lang="en-US" altLang="zh-CN" sz="1200" dirty="0"/>
              <a:t>XX</a:t>
            </a:r>
            <a:r>
              <a:rPr lang="zh-CN" altLang="zh-CN" sz="1200" dirty="0"/>
              <a:t>地社会实践”的形式命名，务求全面直观，不可过于笼统。 </a:t>
            </a:r>
            <a:endParaRPr lang="en-US" sz="1000" dirty="0">
              <a:solidFill>
                <a:schemeClr val="tx2">
                  <a:lumMod val="50000"/>
                  <a:lumOff val="50000"/>
                </a:schemeClr>
              </a:solidFill>
              <a:latin typeface="Arial" pitchFamily="34" charset="0"/>
              <a:ea typeface="微软雅黑" pitchFamily="34" charset="-122"/>
              <a:sym typeface="Arial" pitchFamily="34" charset="0"/>
            </a:endParaRPr>
          </a:p>
        </p:txBody>
      </p:sp>
      <p:sp>
        <p:nvSpPr>
          <p:cNvPr id="50" name="TextBox 49"/>
          <p:cNvSpPr txBox="1"/>
          <p:nvPr/>
        </p:nvSpPr>
        <p:spPr>
          <a:xfrm>
            <a:off x="4450144" y="2986035"/>
            <a:ext cx="4207709" cy="461665"/>
          </a:xfrm>
          <a:prstGeom prst="rect">
            <a:avLst/>
          </a:prstGeom>
          <a:noFill/>
        </p:spPr>
        <p:txBody>
          <a:bodyPr wrap="square" rtlCol="0">
            <a:spAutoFit/>
          </a:bodyPr>
          <a:lstStyle/>
          <a:p>
            <a:r>
              <a:rPr lang="zh-CN" altLang="zh-CN" sz="1200" dirty="0"/>
              <a:t>团队队员个人责任书（附录</a:t>
            </a:r>
            <a:r>
              <a:rPr lang="en-US" altLang="zh-CN" sz="1200" dirty="0"/>
              <a:t>4</a:t>
            </a:r>
            <a:r>
              <a:rPr lang="zh-CN" altLang="zh-CN" sz="1200" dirty="0"/>
              <a:t>）签字后</a:t>
            </a:r>
            <a:r>
              <a:rPr lang="zh-CN" altLang="zh-CN" sz="1200" dirty="0" smtClean="0"/>
              <a:t>，</a:t>
            </a:r>
            <a:r>
              <a:rPr lang="zh-CN" altLang="en-US" sz="1200" dirty="0" smtClean="0"/>
              <a:t>上交学院</a:t>
            </a:r>
            <a:r>
              <a:rPr lang="zh-CN" altLang="en-US" sz="1200" b="1" dirty="0" smtClean="0">
                <a:solidFill>
                  <a:srgbClr val="FF0000"/>
                </a:solidFill>
              </a:rPr>
              <a:t>中心教学楼</a:t>
            </a:r>
            <a:r>
              <a:rPr lang="en-US" altLang="zh-CN" sz="1200" b="1" dirty="0" smtClean="0">
                <a:solidFill>
                  <a:srgbClr val="FF0000"/>
                </a:solidFill>
              </a:rPr>
              <a:t>1110</a:t>
            </a:r>
            <a:r>
              <a:rPr lang="zh-CN" altLang="en-US" sz="1200" b="1" dirty="0" smtClean="0">
                <a:solidFill>
                  <a:srgbClr val="FF0000"/>
                </a:solidFill>
              </a:rPr>
              <a:t>。</a:t>
            </a:r>
            <a:endParaRPr lang="en-US" sz="1000" b="1" dirty="0">
              <a:solidFill>
                <a:srgbClr val="FF0000"/>
              </a:solidFill>
              <a:latin typeface="Arial" pitchFamily="34" charset="0"/>
              <a:ea typeface="微软雅黑" pitchFamily="34" charset="-122"/>
              <a:sym typeface="Arial" pitchFamily="34" charset="0"/>
            </a:endParaRPr>
          </a:p>
        </p:txBody>
      </p:sp>
      <p:sp>
        <p:nvSpPr>
          <p:cNvPr id="29" name="文本框 28"/>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说明事项</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
        <p:nvSpPr>
          <p:cNvPr id="30" name="Freeform 272"/>
          <p:cNvSpPr>
            <a:spLocks noEditPoints="1"/>
          </p:cNvSpPr>
          <p:nvPr/>
        </p:nvSpPr>
        <p:spPr bwMode="auto">
          <a:xfrm>
            <a:off x="1000366" y="1822859"/>
            <a:ext cx="470580" cy="368912"/>
          </a:xfrm>
          <a:custGeom>
            <a:avLst/>
            <a:gdLst>
              <a:gd name="T0" fmla="*/ 166 w 166"/>
              <a:gd name="T1" fmla="*/ 116 h 130"/>
              <a:gd name="T2" fmla="*/ 151 w 166"/>
              <a:gd name="T3" fmla="*/ 130 h 130"/>
              <a:gd name="T4" fmla="*/ 15 w 166"/>
              <a:gd name="T5" fmla="*/ 130 h 130"/>
              <a:gd name="T6" fmla="*/ 0 w 166"/>
              <a:gd name="T7" fmla="*/ 116 h 130"/>
              <a:gd name="T8" fmla="*/ 0 w 166"/>
              <a:gd name="T9" fmla="*/ 15 h 130"/>
              <a:gd name="T10" fmla="*/ 15 w 166"/>
              <a:gd name="T11" fmla="*/ 0 h 130"/>
              <a:gd name="T12" fmla="*/ 151 w 166"/>
              <a:gd name="T13" fmla="*/ 0 h 130"/>
              <a:gd name="T14" fmla="*/ 166 w 166"/>
              <a:gd name="T15" fmla="*/ 15 h 130"/>
              <a:gd name="T16" fmla="*/ 166 w 166"/>
              <a:gd name="T17" fmla="*/ 116 h 130"/>
              <a:gd name="T18" fmla="*/ 151 w 166"/>
              <a:gd name="T19" fmla="*/ 12 h 130"/>
              <a:gd name="T20" fmla="*/ 15 w 166"/>
              <a:gd name="T21" fmla="*/ 12 h 130"/>
              <a:gd name="T22" fmla="*/ 12 w 166"/>
              <a:gd name="T23" fmla="*/ 15 h 130"/>
              <a:gd name="T24" fmla="*/ 26 w 166"/>
              <a:gd name="T25" fmla="*/ 41 h 130"/>
              <a:gd name="T26" fmla="*/ 63 w 166"/>
              <a:gd name="T27" fmla="*/ 71 h 130"/>
              <a:gd name="T28" fmla="*/ 83 w 166"/>
              <a:gd name="T29" fmla="*/ 83 h 130"/>
              <a:gd name="T30" fmla="*/ 83 w 166"/>
              <a:gd name="T31" fmla="*/ 83 h 130"/>
              <a:gd name="T32" fmla="*/ 83 w 166"/>
              <a:gd name="T33" fmla="*/ 83 h 130"/>
              <a:gd name="T34" fmla="*/ 103 w 166"/>
              <a:gd name="T35" fmla="*/ 71 h 130"/>
              <a:gd name="T36" fmla="*/ 141 w 166"/>
              <a:gd name="T37" fmla="*/ 41 h 130"/>
              <a:gd name="T38" fmla="*/ 154 w 166"/>
              <a:gd name="T39" fmla="*/ 18 h 130"/>
              <a:gd name="T40" fmla="*/ 151 w 166"/>
              <a:gd name="T41" fmla="*/ 12 h 130"/>
              <a:gd name="T42" fmla="*/ 154 w 166"/>
              <a:gd name="T43" fmla="*/ 45 h 130"/>
              <a:gd name="T44" fmla="*/ 148 w 166"/>
              <a:gd name="T45" fmla="*/ 51 h 130"/>
              <a:gd name="T46" fmla="*/ 108 w 166"/>
              <a:gd name="T47" fmla="*/ 82 h 130"/>
              <a:gd name="T48" fmla="*/ 83 w 166"/>
              <a:gd name="T49" fmla="*/ 95 h 130"/>
              <a:gd name="T50" fmla="*/ 83 w 166"/>
              <a:gd name="T51" fmla="*/ 95 h 130"/>
              <a:gd name="T52" fmla="*/ 83 w 166"/>
              <a:gd name="T53" fmla="*/ 95 h 130"/>
              <a:gd name="T54" fmla="*/ 58 w 166"/>
              <a:gd name="T55" fmla="*/ 82 h 130"/>
              <a:gd name="T56" fmla="*/ 19 w 166"/>
              <a:gd name="T57" fmla="*/ 51 h 130"/>
              <a:gd name="T58" fmla="*/ 12 w 166"/>
              <a:gd name="T59" fmla="*/ 45 h 130"/>
              <a:gd name="T60" fmla="*/ 12 w 166"/>
              <a:gd name="T61" fmla="*/ 116 h 130"/>
              <a:gd name="T62" fmla="*/ 15 w 166"/>
              <a:gd name="T63" fmla="*/ 119 h 130"/>
              <a:gd name="T64" fmla="*/ 151 w 166"/>
              <a:gd name="T65" fmla="*/ 119 h 130"/>
              <a:gd name="T66" fmla="*/ 154 w 166"/>
              <a:gd name="T67" fmla="*/ 116 h 130"/>
              <a:gd name="T68" fmla="*/ 154 w 166"/>
              <a:gd name="T69" fmla="*/ 45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66" h="130">
                <a:moveTo>
                  <a:pt x="166" y="116"/>
                </a:moveTo>
                <a:cubicBezTo>
                  <a:pt x="166" y="124"/>
                  <a:pt x="159" y="130"/>
                  <a:pt x="151" y="130"/>
                </a:cubicBezTo>
                <a:cubicBezTo>
                  <a:pt x="15" y="130"/>
                  <a:pt x="15" y="130"/>
                  <a:pt x="15" y="130"/>
                </a:cubicBezTo>
                <a:cubicBezTo>
                  <a:pt x="7" y="130"/>
                  <a:pt x="0" y="124"/>
                  <a:pt x="0" y="116"/>
                </a:cubicBezTo>
                <a:cubicBezTo>
                  <a:pt x="0" y="15"/>
                  <a:pt x="0" y="15"/>
                  <a:pt x="0" y="15"/>
                </a:cubicBezTo>
                <a:cubicBezTo>
                  <a:pt x="0" y="7"/>
                  <a:pt x="7" y="0"/>
                  <a:pt x="15" y="0"/>
                </a:cubicBezTo>
                <a:cubicBezTo>
                  <a:pt x="151" y="0"/>
                  <a:pt x="151" y="0"/>
                  <a:pt x="151" y="0"/>
                </a:cubicBezTo>
                <a:cubicBezTo>
                  <a:pt x="159" y="0"/>
                  <a:pt x="166" y="7"/>
                  <a:pt x="166" y="15"/>
                </a:cubicBezTo>
                <a:lnTo>
                  <a:pt x="166" y="116"/>
                </a:lnTo>
                <a:close/>
                <a:moveTo>
                  <a:pt x="151" y="12"/>
                </a:moveTo>
                <a:cubicBezTo>
                  <a:pt x="15" y="12"/>
                  <a:pt x="15" y="12"/>
                  <a:pt x="15" y="12"/>
                </a:cubicBezTo>
                <a:cubicBezTo>
                  <a:pt x="14" y="12"/>
                  <a:pt x="12" y="14"/>
                  <a:pt x="12" y="15"/>
                </a:cubicBezTo>
                <a:cubicBezTo>
                  <a:pt x="12" y="26"/>
                  <a:pt x="17" y="35"/>
                  <a:pt x="26" y="41"/>
                </a:cubicBezTo>
                <a:cubicBezTo>
                  <a:pt x="38" y="51"/>
                  <a:pt x="51" y="61"/>
                  <a:pt x="63" y="71"/>
                </a:cubicBezTo>
                <a:cubicBezTo>
                  <a:pt x="68" y="75"/>
                  <a:pt x="77" y="83"/>
                  <a:pt x="83" y="83"/>
                </a:cubicBezTo>
                <a:cubicBezTo>
                  <a:pt x="83" y="83"/>
                  <a:pt x="83" y="83"/>
                  <a:pt x="83" y="83"/>
                </a:cubicBezTo>
                <a:cubicBezTo>
                  <a:pt x="83" y="83"/>
                  <a:pt x="83" y="83"/>
                  <a:pt x="83" y="83"/>
                </a:cubicBezTo>
                <a:cubicBezTo>
                  <a:pt x="90" y="83"/>
                  <a:pt x="99" y="75"/>
                  <a:pt x="103" y="71"/>
                </a:cubicBezTo>
                <a:cubicBezTo>
                  <a:pt x="116" y="61"/>
                  <a:pt x="128" y="51"/>
                  <a:pt x="141" y="41"/>
                </a:cubicBezTo>
                <a:cubicBezTo>
                  <a:pt x="147" y="37"/>
                  <a:pt x="154" y="26"/>
                  <a:pt x="154" y="18"/>
                </a:cubicBezTo>
                <a:cubicBezTo>
                  <a:pt x="154" y="16"/>
                  <a:pt x="155" y="12"/>
                  <a:pt x="151" y="12"/>
                </a:cubicBezTo>
                <a:close/>
                <a:moveTo>
                  <a:pt x="154" y="45"/>
                </a:moveTo>
                <a:cubicBezTo>
                  <a:pt x="152" y="47"/>
                  <a:pt x="150" y="49"/>
                  <a:pt x="148" y="51"/>
                </a:cubicBezTo>
                <a:cubicBezTo>
                  <a:pt x="135" y="61"/>
                  <a:pt x="121" y="71"/>
                  <a:pt x="108" y="82"/>
                </a:cubicBezTo>
                <a:cubicBezTo>
                  <a:pt x="101" y="88"/>
                  <a:pt x="93" y="95"/>
                  <a:pt x="83" y="95"/>
                </a:cubicBezTo>
                <a:cubicBezTo>
                  <a:pt x="83" y="95"/>
                  <a:pt x="83" y="95"/>
                  <a:pt x="83" y="95"/>
                </a:cubicBezTo>
                <a:cubicBezTo>
                  <a:pt x="83" y="95"/>
                  <a:pt x="83" y="95"/>
                  <a:pt x="83" y="95"/>
                </a:cubicBezTo>
                <a:cubicBezTo>
                  <a:pt x="73" y="95"/>
                  <a:pt x="65" y="88"/>
                  <a:pt x="58" y="82"/>
                </a:cubicBezTo>
                <a:cubicBezTo>
                  <a:pt x="45" y="71"/>
                  <a:pt x="32" y="61"/>
                  <a:pt x="19" y="51"/>
                </a:cubicBezTo>
                <a:cubicBezTo>
                  <a:pt x="16" y="49"/>
                  <a:pt x="14" y="47"/>
                  <a:pt x="12" y="45"/>
                </a:cubicBezTo>
                <a:cubicBezTo>
                  <a:pt x="12" y="116"/>
                  <a:pt x="12" y="116"/>
                  <a:pt x="12" y="116"/>
                </a:cubicBezTo>
                <a:cubicBezTo>
                  <a:pt x="12" y="117"/>
                  <a:pt x="14" y="119"/>
                  <a:pt x="15" y="119"/>
                </a:cubicBezTo>
                <a:cubicBezTo>
                  <a:pt x="151" y="119"/>
                  <a:pt x="151" y="119"/>
                  <a:pt x="151" y="119"/>
                </a:cubicBezTo>
                <a:cubicBezTo>
                  <a:pt x="153" y="119"/>
                  <a:pt x="154" y="117"/>
                  <a:pt x="154" y="116"/>
                </a:cubicBezTo>
                <a:lnTo>
                  <a:pt x="154" y="45"/>
                </a:lnTo>
                <a:close/>
              </a:path>
            </a:pathLst>
          </a:custGeom>
          <a:solidFill>
            <a:schemeClr val="bg1"/>
          </a:solidFill>
          <a:ln>
            <a:noFill/>
          </a:ln>
          <a:extLst/>
        </p:spPr>
        <p:txBody>
          <a:bodyPr vert="horz" wrap="square" lIns="68562" tIns="34281" rIns="68562" bIns="34281" numCol="1" anchor="t" anchorCtr="0" compatLnSpc="1"/>
          <a:lstStyle/>
          <a:p>
            <a:endParaRPr lang="en-IN" sz="2700" dirty="0">
              <a:solidFill>
                <a:schemeClr val="bg1"/>
              </a:solidFill>
              <a:latin typeface="Arial" pitchFamily="34" charset="0"/>
              <a:ea typeface="微软雅黑" pitchFamily="34" charset="-122"/>
              <a:sym typeface="Arial" pitchFamily="34" charset="0"/>
            </a:endParaRPr>
          </a:p>
        </p:txBody>
      </p:sp>
      <p:sp>
        <p:nvSpPr>
          <p:cNvPr id="31" name="Freeform 264"/>
          <p:cNvSpPr/>
          <p:nvPr/>
        </p:nvSpPr>
        <p:spPr bwMode="auto">
          <a:xfrm>
            <a:off x="791621" y="2996159"/>
            <a:ext cx="417490" cy="356258"/>
          </a:xfrm>
          <a:custGeom>
            <a:avLst/>
            <a:gdLst>
              <a:gd name="T0" fmla="*/ 154 w 154"/>
              <a:gd name="T1" fmla="*/ 110 h 131"/>
              <a:gd name="T2" fmla="*/ 133 w 154"/>
              <a:gd name="T3" fmla="*/ 131 h 131"/>
              <a:gd name="T4" fmla="*/ 21 w 154"/>
              <a:gd name="T5" fmla="*/ 131 h 131"/>
              <a:gd name="T6" fmla="*/ 0 w 154"/>
              <a:gd name="T7" fmla="*/ 110 h 131"/>
              <a:gd name="T8" fmla="*/ 0 w 154"/>
              <a:gd name="T9" fmla="*/ 21 h 131"/>
              <a:gd name="T10" fmla="*/ 21 w 154"/>
              <a:gd name="T11" fmla="*/ 0 h 131"/>
              <a:gd name="T12" fmla="*/ 50 w 154"/>
              <a:gd name="T13" fmla="*/ 0 h 131"/>
              <a:gd name="T14" fmla="*/ 71 w 154"/>
              <a:gd name="T15" fmla="*/ 21 h 131"/>
              <a:gd name="T16" fmla="*/ 71 w 154"/>
              <a:gd name="T17" fmla="*/ 24 h 131"/>
              <a:gd name="T18" fmla="*/ 133 w 154"/>
              <a:gd name="T19" fmla="*/ 24 h 131"/>
              <a:gd name="T20" fmla="*/ 154 w 154"/>
              <a:gd name="T21" fmla="*/ 45 h 131"/>
              <a:gd name="T22" fmla="*/ 154 w 154"/>
              <a:gd name="T23" fmla="*/ 110 h 1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4" h="131">
                <a:moveTo>
                  <a:pt x="154" y="110"/>
                </a:moveTo>
                <a:cubicBezTo>
                  <a:pt x="154" y="121"/>
                  <a:pt x="144" y="131"/>
                  <a:pt x="133" y="131"/>
                </a:cubicBezTo>
                <a:cubicBezTo>
                  <a:pt x="21" y="131"/>
                  <a:pt x="21" y="131"/>
                  <a:pt x="21" y="131"/>
                </a:cubicBezTo>
                <a:cubicBezTo>
                  <a:pt x="9" y="131"/>
                  <a:pt x="0" y="121"/>
                  <a:pt x="0" y="110"/>
                </a:cubicBezTo>
                <a:cubicBezTo>
                  <a:pt x="0" y="21"/>
                  <a:pt x="0" y="21"/>
                  <a:pt x="0" y="21"/>
                </a:cubicBezTo>
                <a:cubicBezTo>
                  <a:pt x="0" y="10"/>
                  <a:pt x="9" y="0"/>
                  <a:pt x="21" y="0"/>
                </a:cubicBezTo>
                <a:cubicBezTo>
                  <a:pt x="50" y="0"/>
                  <a:pt x="50" y="0"/>
                  <a:pt x="50" y="0"/>
                </a:cubicBezTo>
                <a:cubicBezTo>
                  <a:pt x="62" y="0"/>
                  <a:pt x="71" y="10"/>
                  <a:pt x="71" y="21"/>
                </a:cubicBezTo>
                <a:cubicBezTo>
                  <a:pt x="71" y="24"/>
                  <a:pt x="71" y="24"/>
                  <a:pt x="71" y="24"/>
                </a:cubicBezTo>
                <a:cubicBezTo>
                  <a:pt x="133" y="24"/>
                  <a:pt x="133" y="24"/>
                  <a:pt x="133" y="24"/>
                </a:cubicBezTo>
                <a:cubicBezTo>
                  <a:pt x="144" y="24"/>
                  <a:pt x="154" y="33"/>
                  <a:pt x="154" y="45"/>
                </a:cubicBezTo>
                <a:lnTo>
                  <a:pt x="154" y="110"/>
                </a:ln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sp>
        <p:nvSpPr>
          <p:cNvPr id="32" name="Freeform 324"/>
          <p:cNvSpPr>
            <a:spLocks noEditPoints="1"/>
          </p:cNvSpPr>
          <p:nvPr/>
        </p:nvSpPr>
        <p:spPr bwMode="auto">
          <a:xfrm>
            <a:off x="2934614" y="2180538"/>
            <a:ext cx="370846" cy="432653"/>
          </a:xfrm>
          <a:custGeom>
            <a:avLst/>
            <a:gdLst>
              <a:gd name="T0" fmla="*/ 91 w 142"/>
              <a:gd name="T1" fmla="*/ 59 h 165"/>
              <a:gd name="T2" fmla="*/ 142 w 142"/>
              <a:gd name="T3" fmla="*/ 59 h 165"/>
              <a:gd name="T4" fmla="*/ 142 w 142"/>
              <a:gd name="T5" fmla="*/ 157 h 165"/>
              <a:gd name="T6" fmla="*/ 133 w 142"/>
              <a:gd name="T7" fmla="*/ 165 h 165"/>
              <a:gd name="T8" fmla="*/ 9 w 142"/>
              <a:gd name="T9" fmla="*/ 165 h 165"/>
              <a:gd name="T10" fmla="*/ 0 w 142"/>
              <a:gd name="T11" fmla="*/ 157 h 165"/>
              <a:gd name="T12" fmla="*/ 0 w 142"/>
              <a:gd name="T13" fmla="*/ 9 h 165"/>
              <a:gd name="T14" fmla="*/ 9 w 142"/>
              <a:gd name="T15" fmla="*/ 0 h 165"/>
              <a:gd name="T16" fmla="*/ 82 w 142"/>
              <a:gd name="T17" fmla="*/ 0 h 165"/>
              <a:gd name="T18" fmla="*/ 82 w 142"/>
              <a:gd name="T19" fmla="*/ 50 h 165"/>
              <a:gd name="T20" fmla="*/ 91 w 142"/>
              <a:gd name="T21" fmla="*/ 59 h 165"/>
              <a:gd name="T22" fmla="*/ 94 w 142"/>
              <a:gd name="T23" fmla="*/ 3 h 165"/>
              <a:gd name="T24" fmla="*/ 98 w 142"/>
              <a:gd name="T25" fmla="*/ 6 h 165"/>
              <a:gd name="T26" fmla="*/ 135 w 142"/>
              <a:gd name="T27" fmla="*/ 44 h 165"/>
              <a:gd name="T28" fmla="*/ 138 w 142"/>
              <a:gd name="T29" fmla="*/ 47 h 165"/>
              <a:gd name="T30" fmla="*/ 94 w 142"/>
              <a:gd name="T31" fmla="*/ 47 h 165"/>
              <a:gd name="T32" fmla="*/ 94 w 142"/>
              <a:gd name="T33" fmla="*/ 3 h 1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2" h="165">
                <a:moveTo>
                  <a:pt x="91" y="59"/>
                </a:moveTo>
                <a:cubicBezTo>
                  <a:pt x="142" y="59"/>
                  <a:pt x="142" y="59"/>
                  <a:pt x="142" y="59"/>
                </a:cubicBezTo>
                <a:cubicBezTo>
                  <a:pt x="142" y="157"/>
                  <a:pt x="142" y="157"/>
                  <a:pt x="142" y="157"/>
                </a:cubicBezTo>
                <a:cubicBezTo>
                  <a:pt x="142" y="161"/>
                  <a:pt x="138" y="165"/>
                  <a:pt x="133" y="165"/>
                </a:cubicBezTo>
                <a:cubicBezTo>
                  <a:pt x="9" y="165"/>
                  <a:pt x="9" y="165"/>
                  <a:pt x="9" y="165"/>
                </a:cubicBezTo>
                <a:cubicBezTo>
                  <a:pt x="4" y="165"/>
                  <a:pt x="0" y="161"/>
                  <a:pt x="0" y="157"/>
                </a:cubicBezTo>
                <a:cubicBezTo>
                  <a:pt x="0" y="9"/>
                  <a:pt x="0" y="9"/>
                  <a:pt x="0" y="9"/>
                </a:cubicBezTo>
                <a:cubicBezTo>
                  <a:pt x="0" y="4"/>
                  <a:pt x="4" y="0"/>
                  <a:pt x="9" y="0"/>
                </a:cubicBezTo>
                <a:cubicBezTo>
                  <a:pt x="82" y="0"/>
                  <a:pt x="82" y="0"/>
                  <a:pt x="82" y="0"/>
                </a:cubicBezTo>
                <a:cubicBezTo>
                  <a:pt x="82" y="50"/>
                  <a:pt x="82" y="50"/>
                  <a:pt x="82" y="50"/>
                </a:cubicBezTo>
                <a:cubicBezTo>
                  <a:pt x="82" y="55"/>
                  <a:pt x="86" y="59"/>
                  <a:pt x="91" y="59"/>
                </a:cubicBezTo>
                <a:close/>
                <a:moveTo>
                  <a:pt x="94" y="3"/>
                </a:moveTo>
                <a:cubicBezTo>
                  <a:pt x="96" y="4"/>
                  <a:pt x="97" y="5"/>
                  <a:pt x="98" y="6"/>
                </a:cubicBezTo>
                <a:cubicBezTo>
                  <a:pt x="135" y="44"/>
                  <a:pt x="135" y="44"/>
                  <a:pt x="135" y="44"/>
                </a:cubicBezTo>
                <a:cubicBezTo>
                  <a:pt x="136" y="45"/>
                  <a:pt x="137" y="46"/>
                  <a:pt x="138" y="47"/>
                </a:cubicBezTo>
                <a:cubicBezTo>
                  <a:pt x="94" y="47"/>
                  <a:pt x="94" y="47"/>
                  <a:pt x="94" y="47"/>
                </a:cubicBezTo>
                <a:lnTo>
                  <a:pt x="94" y="3"/>
                </a:lnTo>
                <a:close/>
              </a:path>
            </a:pathLst>
          </a:custGeom>
          <a:solidFill>
            <a:srgbClr val="FFFFFF"/>
          </a:solidFill>
          <a:ln>
            <a:noFill/>
          </a:ln>
          <a:extLst/>
        </p:spPr>
        <p:txBody>
          <a:bodyPr vert="horz" wrap="square" lIns="68562" tIns="34281" rIns="68562" bIns="34281" numCol="1" anchor="t" anchorCtr="0" compatLnSpc="1"/>
          <a:lstStyle/>
          <a:p>
            <a:endParaRPr lang="en-IN" sz="2700" dirty="0">
              <a:latin typeface="Arial" pitchFamily="34" charset="0"/>
              <a:ea typeface="微软雅黑" pitchFamily="34" charset="-122"/>
              <a:sym typeface="Arial" pitchFamily="34" charset="0"/>
            </a:endParaRPr>
          </a:p>
        </p:txBody>
      </p:sp>
      <p:grpSp>
        <p:nvGrpSpPr>
          <p:cNvPr id="33" name="Group 133"/>
          <p:cNvGrpSpPr/>
          <p:nvPr/>
        </p:nvGrpSpPr>
        <p:grpSpPr>
          <a:xfrm>
            <a:off x="3844573" y="3535704"/>
            <a:ext cx="648499" cy="649042"/>
            <a:chOff x="5249342" y="1406453"/>
            <a:chExt cx="648499" cy="649042"/>
          </a:xfrm>
        </p:grpSpPr>
        <p:sp>
          <p:nvSpPr>
            <p:cNvPr id="51" name="Oval 45"/>
            <p:cNvSpPr>
              <a:spLocks noChangeAspect="1"/>
            </p:cNvSpPr>
            <p:nvPr/>
          </p:nvSpPr>
          <p:spPr>
            <a:xfrm>
              <a:off x="5249342" y="1406453"/>
              <a:ext cx="648499" cy="649042"/>
            </a:xfrm>
            <a:prstGeom prst="ellipse">
              <a:avLst/>
            </a:prstGeom>
            <a:solidFill>
              <a:schemeClr val="accent6">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52" name="Oval 46"/>
            <p:cNvSpPr>
              <a:spLocks noChangeAspect="1"/>
            </p:cNvSpPr>
            <p:nvPr/>
          </p:nvSpPr>
          <p:spPr>
            <a:xfrm>
              <a:off x="5324169" y="1481343"/>
              <a:ext cx="498845" cy="499263"/>
            </a:xfrm>
            <a:prstGeom prst="ellipse">
              <a:avLst/>
            </a:prstGeom>
            <a:solidFill>
              <a:schemeClr val="accent6"/>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smtClean="0">
                  <a:solidFill>
                    <a:schemeClr val="bg1"/>
                  </a:solidFill>
                  <a:latin typeface="Arial" pitchFamily="34" charset="0"/>
                  <a:ea typeface="微软雅黑" pitchFamily="34" charset="-122"/>
                  <a:sym typeface="Arial" pitchFamily="34" charset="0"/>
                </a:rPr>
                <a:t>04</a:t>
              </a:r>
              <a:endParaRPr lang="en-US" sz="1200" b="1" dirty="0">
                <a:latin typeface="Arial" pitchFamily="34" charset="0"/>
                <a:ea typeface="微软雅黑" pitchFamily="34" charset="-122"/>
                <a:sym typeface="Arial" pitchFamily="34" charset="0"/>
              </a:endParaRPr>
            </a:p>
          </p:txBody>
        </p:sp>
      </p:grpSp>
      <p:sp>
        <p:nvSpPr>
          <p:cNvPr id="53" name="TextBox 52"/>
          <p:cNvSpPr txBox="1"/>
          <p:nvPr/>
        </p:nvSpPr>
        <p:spPr>
          <a:xfrm>
            <a:off x="4471608" y="3722413"/>
            <a:ext cx="4207709" cy="276999"/>
          </a:xfrm>
          <a:prstGeom prst="rect">
            <a:avLst/>
          </a:prstGeom>
          <a:noFill/>
        </p:spPr>
        <p:txBody>
          <a:bodyPr wrap="square" rtlCol="0">
            <a:spAutoFit/>
          </a:bodyPr>
          <a:lstStyle/>
          <a:p>
            <a:r>
              <a:rPr lang="zh-CN" altLang="en-US" sz="1200" b="1" dirty="0" smtClean="0">
                <a:solidFill>
                  <a:srgbClr val="FF0000"/>
                </a:solidFill>
                <a:latin typeface="Arial" pitchFamily="34" charset="0"/>
                <a:ea typeface="微软雅黑" pitchFamily="34" charset="-122"/>
                <a:sym typeface="Arial" pitchFamily="34" charset="0"/>
              </a:rPr>
              <a:t>时间节点：</a:t>
            </a:r>
            <a:r>
              <a:rPr lang="en-US" altLang="zh-CN" sz="1200" b="1" dirty="0" smtClean="0">
                <a:solidFill>
                  <a:srgbClr val="FF0000"/>
                </a:solidFill>
                <a:latin typeface="Arial" pitchFamily="34" charset="0"/>
                <a:ea typeface="微软雅黑" pitchFamily="34" charset="-122"/>
                <a:sym typeface="Arial" pitchFamily="34" charset="0"/>
              </a:rPr>
              <a:t>2016</a:t>
            </a:r>
            <a:r>
              <a:rPr lang="zh-CN" altLang="en-US" sz="1200" b="1" dirty="0" smtClean="0">
                <a:solidFill>
                  <a:srgbClr val="FF0000"/>
                </a:solidFill>
                <a:latin typeface="Arial" pitchFamily="34" charset="0"/>
                <a:ea typeface="微软雅黑" pitchFamily="34" charset="-122"/>
                <a:sym typeface="Arial" pitchFamily="34" charset="0"/>
              </a:rPr>
              <a:t>年</a:t>
            </a:r>
            <a:r>
              <a:rPr lang="en-US" altLang="zh-CN" sz="1200" b="1" dirty="0" smtClean="0">
                <a:solidFill>
                  <a:srgbClr val="FF0000"/>
                </a:solidFill>
                <a:latin typeface="Arial" pitchFamily="34" charset="0"/>
                <a:ea typeface="微软雅黑" pitchFamily="34" charset="-122"/>
                <a:sym typeface="Arial" pitchFamily="34" charset="0"/>
              </a:rPr>
              <a:t>5</a:t>
            </a:r>
            <a:r>
              <a:rPr lang="zh-CN" altLang="en-US" sz="1200" b="1" dirty="0" smtClean="0">
                <a:solidFill>
                  <a:srgbClr val="FF0000"/>
                </a:solidFill>
                <a:latin typeface="Arial" pitchFamily="34" charset="0"/>
                <a:ea typeface="微软雅黑" pitchFamily="34" charset="-122"/>
                <a:sym typeface="Arial" pitchFamily="34" charset="0"/>
              </a:rPr>
              <a:t>月</a:t>
            </a:r>
            <a:r>
              <a:rPr lang="en-US" altLang="zh-CN" sz="1200" b="1" dirty="0" smtClean="0">
                <a:solidFill>
                  <a:srgbClr val="FF0000"/>
                </a:solidFill>
                <a:latin typeface="Arial" pitchFamily="34" charset="0"/>
                <a:ea typeface="微软雅黑" pitchFamily="34" charset="-122"/>
                <a:sym typeface="Arial" pitchFamily="34" charset="0"/>
              </a:rPr>
              <a:t>31</a:t>
            </a:r>
            <a:r>
              <a:rPr lang="zh-CN" altLang="en-US" sz="1200" b="1" dirty="0" smtClean="0">
                <a:solidFill>
                  <a:srgbClr val="FF0000"/>
                </a:solidFill>
                <a:latin typeface="Arial" pitchFamily="34" charset="0"/>
                <a:ea typeface="微软雅黑" pitchFamily="34" charset="-122"/>
                <a:sym typeface="Arial" pitchFamily="34" charset="0"/>
              </a:rPr>
              <a:t>日，下午</a:t>
            </a:r>
            <a:r>
              <a:rPr lang="en-US" altLang="zh-CN" sz="1200" b="1" dirty="0" smtClean="0">
                <a:solidFill>
                  <a:srgbClr val="FF0000"/>
                </a:solidFill>
                <a:latin typeface="Arial" pitchFamily="34" charset="0"/>
                <a:ea typeface="微软雅黑" pitchFamily="34" charset="-122"/>
                <a:sym typeface="Arial" pitchFamily="34" charset="0"/>
              </a:rPr>
              <a:t>17</a:t>
            </a:r>
            <a:r>
              <a:rPr lang="zh-CN" altLang="en-US" sz="1200" b="1" dirty="0" smtClean="0">
                <a:solidFill>
                  <a:srgbClr val="FF0000"/>
                </a:solidFill>
                <a:latin typeface="Arial" pitchFamily="34" charset="0"/>
                <a:ea typeface="微软雅黑" pitchFamily="34" charset="-122"/>
                <a:sym typeface="Arial" pitchFamily="34" charset="0"/>
              </a:rPr>
              <a:t>：</a:t>
            </a:r>
            <a:r>
              <a:rPr lang="en-US" altLang="zh-CN" sz="1200" b="1" dirty="0" smtClean="0">
                <a:solidFill>
                  <a:srgbClr val="FF0000"/>
                </a:solidFill>
                <a:latin typeface="Arial" pitchFamily="34" charset="0"/>
                <a:ea typeface="微软雅黑" pitchFamily="34" charset="-122"/>
                <a:sym typeface="Arial" pitchFamily="34" charset="0"/>
              </a:rPr>
              <a:t>00</a:t>
            </a:r>
            <a:endParaRPr lang="en-US" sz="1200" b="1" dirty="0">
              <a:solidFill>
                <a:srgbClr val="FF0000"/>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1827455297"/>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 calcmode="lin" valueType="num">
                                      <p:cBhvr>
                                        <p:cTn id="7" dur="500" fill="hold"/>
                                        <p:tgtEl>
                                          <p:spTgt spid="34"/>
                                        </p:tgtEl>
                                        <p:attrNameLst>
                                          <p:attrName>ppt_w</p:attrName>
                                        </p:attrNameLst>
                                      </p:cBhvr>
                                      <p:tavLst>
                                        <p:tav tm="0">
                                          <p:val>
                                            <p:fltVal val="0"/>
                                          </p:val>
                                        </p:tav>
                                        <p:tav tm="100000">
                                          <p:val>
                                            <p:strVal val="#ppt_w"/>
                                          </p:val>
                                        </p:tav>
                                      </p:tavLst>
                                    </p:anim>
                                    <p:anim calcmode="lin" valueType="num">
                                      <p:cBhvr>
                                        <p:cTn id="8" dur="500" fill="hold"/>
                                        <p:tgtEl>
                                          <p:spTgt spid="34"/>
                                        </p:tgtEl>
                                        <p:attrNameLst>
                                          <p:attrName>ppt_h</p:attrName>
                                        </p:attrNameLst>
                                      </p:cBhvr>
                                      <p:tavLst>
                                        <p:tav tm="0">
                                          <p:val>
                                            <p:fltVal val="0"/>
                                          </p:val>
                                        </p:tav>
                                        <p:tav tm="100000">
                                          <p:val>
                                            <p:strVal val="#ppt_h"/>
                                          </p:val>
                                        </p:tav>
                                      </p:tavLst>
                                    </p:anim>
                                    <p:anim calcmode="lin" valueType="num">
                                      <p:cBhvr>
                                        <p:cTn id="9" dur="500" fill="hold"/>
                                        <p:tgtEl>
                                          <p:spTgt spid="34"/>
                                        </p:tgtEl>
                                        <p:attrNameLst>
                                          <p:attrName>style.rotation</p:attrName>
                                        </p:attrNameLst>
                                      </p:cBhvr>
                                      <p:tavLst>
                                        <p:tav tm="0">
                                          <p:val>
                                            <p:fltVal val="360"/>
                                          </p:val>
                                        </p:tav>
                                        <p:tav tm="100000">
                                          <p:val>
                                            <p:fltVal val="0"/>
                                          </p:val>
                                        </p:tav>
                                      </p:tavLst>
                                    </p:anim>
                                    <p:animEffect transition="in" filter="fade">
                                      <p:cBhvr>
                                        <p:cTn id="10" dur="500"/>
                                        <p:tgtEl>
                                          <p:spTgt spid="34"/>
                                        </p:tgtEl>
                                      </p:cBhvr>
                                    </p:animEffect>
                                  </p:childTnLst>
                                </p:cTn>
                              </p:par>
                            </p:childTnLst>
                          </p:cTn>
                        </p:par>
                        <p:par>
                          <p:cTn id="11" fill="hold">
                            <p:stCondLst>
                              <p:cond delay="500"/>
                            </p:stCondLst>
                            <p:childTnLst>
                              <p:par>
                                <p:cTn id="12" presetID="53" presetClass="entr" presetSubtype="0" fill="hold" grpId="0" nodeType="afterEffect">
                                  <p:stCondLst>
                                    <p:cond delay="0"/>
                                  </p:stCondLst>
                                  <p:childTnLst>
                                    <p:set>
                                      <p:cBhvr>
                                        <p:cTn id="13" dur="1" fill="hold">
                                          <p:stCondLst>
                                            <p:cond delay="0"/>
                                          </p:stCondLst>
                                        </p:cTn>
                                        <p:tgtEl>
                                          <p:spTgt spid="27"/>
                                        </p:tgtEl>
                                        <p:attrNameLst>
                                          <p:attrName>style.visibility</p:attrName>
                                        </p:attrNameLst>
                                      </p:cBhvr>
                                      <p:to>
                                        <p:strVal val="visible"/>
                                      </p:to>
                                    </p:set>
                                    <p:anim calcmode="lin" valueType="num">
                                      <p:cBhvr>
                                        <p:cTn id="14" dur="500" fill="hold"/>
                                        <p:tgtEl>
                                          <p:spTgt spid="27"/>
                                        </p:tgtEl>
                                        <p:attrNameLst>
                                          <p:attrName>ppt_w</p:attrName>
                                        </p:attrNameLst>
                                      </p:cBhvr>
                                      <p:tavLst>
                                        <p:tav tm="0">
                                          <p:val>
                                            <p:fltVal val="0"/>
                                          </p:val>
                                        </p:tav>
                                        <p:tav tm="100000">
                                          <p:val>
                                            <p:strVal val="#ppt_w"/>
                                          </p:val>
                                        </p:tav>
                                      </p:tavLst>
                                    </p:anim>
                                    <p:anim calcmode="lin" valueType="num">
                                      <p:cBhvr>
                                        <p:cTn id="15" dur="500" fill="hold"/>
                                        <p:tgtEl>
                                          <p:spTgt spid="27"/>
                                        </p:tgtEl>
                                        <p:attrNameLst>
                                          <p:attrName>ppt_h</p:attrName>
                                        </p:attrNameLst>
                                      </p:cBhvr>
                                      <p:tavLst>
                                        <p:tav tm="0">
                                          <p:val>
                                            <p:fltVal val="0"/>
                                          </p:val>
                                        </p:tav>
                                        <p:tav tm="100000">
                                          <p:val>
                                            <p:strVal val="#ppt_h"/>
                                          </p:val>
                                        </p:tav>
                                      </p:tavLst>
                                    </p:anim>
                                    <p:animEffect transition="in" filter="fade">
                                      <p:cBhvr>
                                        <p:cTn id="16" dur="500"/>
                                        <p:tgtEl>
                                          <p:spTgt spid="27"/>
                                        </p:tgtEl>
                                      </p:cBhvr>
                                    </p:animEffect>
                                  </p:childTnLst>
                                </p:cTn>
                              </p:par>
                            </p:childTnLst>
                          </p:cTn>
                        </p:par>
                        <p:par>
                          <p:cTn id="17" fill="hold">
                            <p:stCondLst>
                              <p:cond delay="1000"/>
                            </p:stCondLst>
                            <p:childTnLst>
                              <p:par>
                                <p:cTn id="18" presetID="53" presetClass="entr" presetSubtype="0"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 calcmode="lin" valueType="num">
                                      <p:cBhvr>
                                        <p:cTn id="20" dur="500" fill="hold"/>
                                        <p:tgtEl>
                                          <p:spTgt spid="28"/>
                                        </p:tgtEl>
                                        <p:attrNameLst>
                                          <p:attrName>ppt_w</p:attrName>
                                        </p:attrNameLst>
                                      </p:cBhvr>
                                      <p:tavLst>
                                        <p:tav tm="0">
                                          <p:val>
                                            <p:fltVal val="0"/>
                                          </p:val>
                                        </p:tav>
                                        <p:tav tm="100000">
                                          <p:val>
                                            <p:strVal val="#ppt_w"/>
                                          </p:val>
                                        </p:tav>
                                      </p:tavLst>
                                    </p:anim>
                                    <p:anim calcmode="lin" valueType="num">
                                      <p:cBhvr>
                                        <p:cTn id="21" dur="500" fill="hold"/>
                                        <p:tgtEl>
                                          <p:spTgt spid="28"/>
                                        </p:tgtEl>
                                        <p:attrNameLst>
                                          <p:attrName>ppt_h</p:attrName>
                                        </p:attrNameLst>
                                      </p:cBhvr>
                                      <p:tavLst>
                                        <p:tav tm="0">
                                          <p:val>
                                            <p:fltVal val="0"/>
                                          </p:val>
                                        </p:tav>
                                        <p:tav tm="100000">
                                          <p:val>
                                            <p:strVal val="#ppt_h"/>
                                          </p:val>
                                        </p:tav>
                                      </p:tavLst>
                                    </p:anim>
                                    <p:animEffect transition="in" filter="fade">
                                      <p:cBhvr>
                                        <p:cTn id="22" dur="500"/>
                                        <p:tgtEl>
                                          <p:spTgt spid="28"/>
                                        </p:tgtEl>
                                      </p:cBhvr>
                                    </p:animEffect>
                                  </p:childTnLst>
                                </p:cTn>
                              </p:par>
                            </p:childTnLst>
                          </p:cTn>
                        </p:par>
                        <p:par>
                          <p:cTn id="23" fill="hold">
                            <p:stCondLst>
                              <p:cond delay="1500"/>
                            </p:stCondLst>
                            <p:childTnLst>
                              <p:par>
                                <p:cTn id="24" presetID="53" presetClass="entr" presetSubtype="0" fill="hold" grpId="0" nodeType="afterEffect">
                                  <p:stCondLst>
                                    <p:cond delay="0"/>
                                  </p:stCondLst>
                                  <p:childTnLst>
                                    <p:set>
                                      <p:cBhvr>
                                        <p:cTn id="25" dur="1" fill="hold">
                                          <p:stCondLst>
                                            <p:cond delay="0"/>
                                          </p:stCondLst>
                                        </p:cTn>
                                        <p:tgtEl>
                                          <p:spTgt spid="25"/>
                                        </p:tgtEl>
                                        <p:attrNameLst>
                                          <p:attrName>style.visibility</p:attrName>
                                        </p:attrNameLst>
                                      </p:cBhvr>
                                      <p:to>
                                        <p:strVal val="visible"/>
                                      </p:to>
                                    </p:set>
                                    <p:anim calcmode="lin" valueType="num">
                                      <p:cBhvr>
                                        <p:cTn id="26" dur="500" fill="hold"/>
                                        <p:tgtEl>
                                          <p:spTgt spid="25"/>
                                        </p:tgtEl>
                                        <p:attrNameLst>
                                          <p:attrName>ppt_w</p:attrName>
                                        </p:attrNameLst>
                                      </p:cBhvr>
                                      <p:tavLst>
                                        <p:tav tm="0">
                                          <p:val>
                                            <p:fltVal val="0"/>
                                          </p:val>
                                        </p:tav>
                                        <p:tav tm="100000">
                                          <p:val>
                                            <p:strVal val="#ppt_w"/>
                                          </p:val>
                                        </p:tav>
                                      </p:tavLst>
                                    </p:anim>
                                    <p:anim calcmode="lin" valueType="num">
                                      <p:cBhvr>
                                        <p:cTn id="27" dur="500" fill="hold"/>
                                        <p:tgtEl>
                                          <p:spTgt spid="25"/>
                                        </p:tgtEl>
                                        <p:attrNameLst>
                                          <p:attrName>ppt_h</p:attrName>
                                        </p:attrNameLst>
                                      </p:cBhvr>
                                      <p:tavLst>
                                        <p:tav tm="0">
                                          <p:val>
                                            <p:fltVal val="0"/>
                                          </p:val>
                                        </p:tav>
                                        <p:tav tm="100000">
                                          <p:val>
                                            <p:strVal val="#ppt_h"/>
                                          </p:val>
                                        </p:tav>
                                      </p:tavLst>
                                    </p:anim>
                                    <p:animEffect transition="in" filter="fade">
                                      <p:cBhvr>
                                        <p:cTn id="28" dur="500"/>
                                        <p:tgtEl>
                                          <p:spTgt spid="25"/>
                                        </p:tgtEl>
                                      </p:cBhvr>
                                    </p:animEffect>
                                  </p:childTnLst>
                                </p:cTn>
                              </p:par>
                            </p:childTnLst>
                          </p:cTn>
                        </p:par>
                        <p:par>
                          <p:cTn id="29" fill="hold">
                            <p:stCondLst>
                              <p:cond delay="2000"/>
                            </p:stCondLst>
                            <p:childTnLst>
                              <p:par>
                                <p:cTn id="30" presetID="53" presetClass="entr" presetSubtype="0" fill="hold" grpId="0" nodeType="afterEffect">
                                  <p:stCondLst>
                                    <p:cond delay="0"/>
                                  </p:stCondLst>
                                  <p:childTnLst>
                                    <p:set>
                                      <p:cBhvr>
                                        <p:cTn id="31" dur="1" fill="hold">
                                          <p:stCondLst>
                                            <p:cond delay="0"/>
                                          </p:stCondLst>
                                        </p:cTn>
                                        <p:tgtEl>
                                          <p:spTgt spid="26"/>
                                        </p:tgtEl>
                                        <p:attrNameLst>
                                          <p:attrName>style.visibility</p:attrName>
                                        </p:attrNameLst>
                                      </p:cBhvr>
                                      <p:to>
                                        <p:strVal val="visible"/>
                                      </p:to>
                                    </p:set>
                                    <p:anim calcmode="lin" valueType="num">
                                      <p:cBhvr>
                                        <p:cTn id="32" dur="500" fill="hold"/>
                                        <p:tgtEl>
                                          <p:spTgt spid="26"/>
                                        </p:tgtEl>
                                        <p:attrNameLst>
                                          <p:attrName>ppt_w</p:attrName>
                                        </p:attrNameLst>
                                      </p:cBhvr>
                                      <p:tavLst>
                                        <p:tav tm="0">
                                          <p:val>
                                            <p:fltVal val="0"/>
                                          </p:val>
                                        </p:tav>
                                        <p:tav tm="100000">
                                          <p:val>
                                            <p:strVal val="#ppt_w"/>
                                          </p:val>
                                        </p:tav>
                                      </p:tavLst>
                                    </p:anim>
                                    <p:anim calcmode="lin" valueType="num">
                                      <p:cBhvr>
                                        <p:cTn id="33" dur="500" fill="hold"/>
                                        <p:tgtEl>
                                          <p:spTgt spid="26"/>
                                        </p:tgtEl>
                                        <p:attrNameLst>
                                          <p:attrName>ppt_h</p:attrName>
                                        </p:attrNameLst>
                                      </p:cBhvr>
                                      <p:tavLst>
                                        <p:tav tm="0">
                                          <p:val>
                                            <p:fltVal val="0"/>
                                          </p:val>
                                        </p:tav>
                                        <p:tav tm="100000">
                                          <p:val>
                                            <p:strVal val="#ppt_h"/>
                                          </p:val>
                                        </p:tav>
                                      </p:tavLst>
                                    </p:anim>
                                    <p:animEffect transition="in" filter="fade">
                                      <p:cBhvr>
                                        <p:cTn id="34" dur="500"/>
                                        <p:tgtEl>
                                          <p:spTgt spid="26"/>
                                        </p:tgtEl>
                                      </p:cBhvr>
                                    </p:animEffect>
                                  </p:childTnLst>
                                </p:cTn>
                              </p:par>
                            </p:childTnLst>
                          </p:cTn>
                        </p:par>
                        <p:par>
                          <p:cTn id="35" fill="hold">
                            <p:stCondLst>
                              <p:cond delay="2500"/>
                            </p:stCondLst>
                            <p:childTnLst>
                              <p:par>
                                <p:cTn id="36" presetID="53" presetClass="entr" presetSubtype="0" fill="hold" grpId="0" nodeType="afterEffect">
                                  <p:stCondLst>
                                    <p:cond delay="0"/>
                                  </p:stCondLst>
                                  <p:childTnLst>
                                    <p:set>
                                      <p:cBhvr>
                                        <p:cTn id="37" dur="1" fill="hold">
                                          <p:stCondLst>
                                            <p:cond delay="0"/>
                                          </p:stCondLst>
                                        </p:cTn>
                                        <p:tgtEl>
                                          <p:spTgt spid="66"/>
                                        </p:tgtEl>
                                        <p:attrNameLst>
                                          <p:attrName>style.visibility</p:attrName>
                                        </p:attrNameLst>
                                      </p:cBhvr>
                                      <p:to>
                                        <p:strVal val="visible"/>
                                      </p:to>
                                    </p:set>
                                    <p:anim calcmode="lin" valueType="num">
                                      <p:cBhvr>
                                        <p:cTn id="38" dur="500" fill="hold"/>
                                        <p:tgtEl>
                                          <p:spTgt spid="66"/>
                                        </p:tgtEl>
                                        <p:attrNameLst>
                                          <p:attrName>ppt_w</p:attrName>
                                        </p:attrNameLst>
                                      </p:cBhvr>
                                      <p:tavLst>
                                        <p:tav tm="0">
                                          <p:val>
                                            <p:fltVal val="0"/>
                                          </p:val>
                                        </p:tav>
                                        <p:tav tm="100000">
                                          <p:val>
                                            <p:strVal val="#ppt_w"/>
                                          </p:val>
                                        </p:tav>
                                      </p:tavLst>
                                    </p:anim>
                                    <p:anim calcmode="lin" valueType="num">
                                      <p:cBhvr>
                                        <p:cTn id="39" dur="500" fill="hold"/>
                                        <p:tgtEl>
                                          <p:spTgt spid="66"/>
                                        </p:tgtEl>
                                        <p:attrNameLst>
                                          <p:attrName>ppt_h</p:attrName>
                                        </p:attrNameLst>
                                      </p:cBhvr>
                                      <p:tavLst>
                                        <p:tav tm="0">
                                          <p:val>
                                            <p:fltVal val="0"/>
                                          </p:val>
                                        </p:tav>
                                        <p:tav tm="100000">
                                          <p:val>
                                            <p:strVal val="#ppt_h"/>
                                          </p:val>
                                        </p:tav>
                                      </p:tavLst>
                                    </p:anim>
                                    <p:animEffect transition="in" filter="fade">
                                      <p:cBhvr>
                                        <p:cTn id="40" dur="500"/>
                                        <p:tgtEl>
                                          <p:spTgt spid="66"/>
                                        </p:tgtEl>
                                      </p:cBhvr>
                                    </p:animEffect>
                                  </p:childTnLst>
                                </p:cTn>
                              </p:par>
                            </p:childTnLst>
                          </p:cTn>
                        </p:par>
                        <p:par>
                          <p:cTn id="41" fill="hold">
                            <p:stCondLst>
                              <p:cond delay="3000"/>
                            </p:stCondLst>
                            <p:childTnLst>
                              <p:par>
                                <p:cTn id="42" presetID="53" presetClass="entr" presetSubtype="0" fill="hold" nodeType="afterEffect">
                                  <p:stCondLst>
                                    <p:cond delay="0"/>
                                  </p:stCondLst>
                                  <p:childTnLst>
                                    <p:set>
                                      <p:cBhvr>
                                        <p:cTn id="43" dur="1" fill="hold">
                                          <p:stCondLst>
                                            <p:cond delay="0"/>
                                          </p:stCondLst>
                                        </p:cTn>
                                        <p:tgtEl>
                                          <p:spTgt spid="36"/>
                                        </p:tgtEl>
                                        <p:attrNameLst>
                                          <p:attrName>style.visibility</p:attrName>
                                        </p:attrNameLst>
                                      </p:cBhvr>
                                      <p:to>
                                        <p:strVal val="visible"/>
                                      </p:to>
                                    </p:set>
                                    <p:anim calcmode="lin" valueType="num">
                                      <p:cBhvr>
                                        <p:cTn id="44" dur="500" fill="hold"/>
                                        <p:tgtEl>
                                          <p:spTgt spid="36"/>
                                        </p:tgtEl>
                                        <p:attrNameLst>
                                          <p:attrName>ppt_w</p:attrName>
                                        </p:attrNameLst>
                                      </p:cBhvr>
                                      <p:tavLst>
                                        <p:tav tm="0">
                                          <p:val>
                                            <p:fltVal val="0"/>
                                          </p:val>
                                        </p:tav>
                                        <p:tav tm="100000">
                                          <p:val>
                                            <p:strVal val="#ppt_w"/>
                                          </p:val>
                                        </p:tav>
                                      </p:tavLst>
                                    </p:anim>
                                    <p:anim calcmode="lin" valueType="num">
                                      <p:cBhvr>
                                        <p:cTn id="45" dur="500" fill="hold"/>
                                        <p:tgtEl>
                                          <p:spTgt spid="36"/>
                                        </p:tgtEl>
                                        <p:attrNameLst>
                                          <p:attrName>ppt_h</p:attrName>
                                        </p:attrNameLst>
                                      </p:cBhvr>
                                      <p:tavLst>
                                        <p:tav tm="0">
                                          <p:val>
                                            <p:fltVal val="0"/>
                                          </p:val>
                                        </p:tav>
                                        <p:tav tm="100000">
                                          <p:val>
                                            <p:strVal val="#ppt_h"/>
                                          </p:val>
                                        </p:tav>
                                      </p:tavLst>
                                    </p:anim>
                                    <p:animEffect transition="in" filter="fade">
                                      <p:cBhvr>
                                        <p:cTn id="46" dur="500"/>
                                        <p:tgtEl>
                                          <p:spTgt spid="36"/>
                                        </p:tgtEl>
                                      </p:cBhvr>
                                    </p:animEffect>
                                  </p:childTnLst>
                                </p:cTn>
                              </p:par>
                              <p:par>
                                <p:cTn id="47" presetID="2" presetClass="entr" presetSubtype="2" accel="50000" decel="5000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anim calcmode="lin" valueType="num">
                                      <p:cBhvr additive="base">
                                        <p:cTn id="49" dur="500" fill="hold"/>
                                        <p:tgtEl>
                                          <p:spTgt spid="35"/>
                                        </p:tgtEl>
                                        <p:attrNameLst>
                                          <p:attrName>ppt_x</p:attrName>
                                        </p:attrNameLst>
                                      </p:cBhvr>
                                      <p:tavLst>
                                        <p:tav tm="0">
                                          <p:val>
                                            <p:strVal val="1+#ppt_w/2"/>
                                          </p:val>
                                        </p:tav>
                                        <p:tav tm="100000">
                                          <p:val>
                                            <p:strVal val="#ppt_x"/>
                                          </p:val>
                                        </p:tav>
                                      </p:tavLst>
                                    </p:anim>
                                    <p:anim calcmode="lin" valueType="num">
                                      <p:cBhvr additive="base">
                                        <p:cTn id="50" dur="500" fill="hold"/>
                                        <p:tgtEl>
                                          <p:spTgt spid="35"/>
                                        </p:tgtEl>
                                        <p:attrNameLst>
                                          <p:attrName>ppt_y</p:attrName>
                                        </p:attrNameLst>
                                      </p:cBhvr>
                                      <p:tavLst>
                                        <p:tav tm="0">
                                          <p:val>
                                            <p:strVal val="#ppt_y"/>
                                          </p:val>
                                        </p:tav>
                                        <p:tav tm="100000">
                                          <p:val>
                                            <p:strVal val="#ppt_y"/>
                                          </p:val>
                                        </p:tav>
                                      </p:tavLst>
                                    </p:anim>
                                  </p:childTnLst>
                                </p:cTn>
                              </p:par>
                            </p:childTnLst>
                          </p:cTn>
                        </p:par>
                        <p:par>
                          <p:cTn id="51" fill="hold">
                            <p:stCondLst>
                              <p:cond delay="3500"/>
                            </p:stCondLst>
                            <p:childTnLst>
                              <p:par>
                                <p:cTn id="52" presetID="53" presetClass="entr" presetSubtype="0" fill="hold" nodeType="afterEffect">
                                  <p:stCondLst>
                                    <p:cond delay="0"/>
                                  </p:stCondLst>
                                  <p:childTnLst>
                                    <p:set>
                                      <p:cBhvr>
                                        <p:cTn id="53" dur="1" fill="hold">
                                          <p:stCondLst>
                                            <p:cond delay="0"/>
                                          </p:stCondLst>
                                        </p:cTn>
                                        <p:tgtEl>
                                          <p:spTgt spid="42"/>
                                        </p:tgtEl>
                                        <p:attrNameLst>
                                          <p:attrName>style.visibility</p:attrName>
                                        </p:attrNameLst>
                                      </p:cBhvr>
                                      <p:to>
                                        <p:strVal val="visible"/>
                                      </p:to>
                                    </p:set>
                                    <p:anim calcmode="lin" valueType="num">
                                      <p:cBhvr>
                                        <p:cTn id="54" dur="500" fill="hold"/>
                                        <p:tgtEl>
                                          <p:spTgt spid="42"/>
                                        </p:tgtEl>
                                        <p:attrNameLst>
                                          <p:attrName>ppt_w</p:attrName>
                                        </p:attrNameLst>
                                      </p:cBhvr>
                                      <p:tavLst>
                                        <p:tav tm="0">
                                          <p:val>
                                            <p:fltVal val="0"/>
                                          </p:val>
                                        </p:tav>
                                        <p:tav tm="100000">
                                          <p:val>
                                            <p:strVal val="#ppt_w"/>
                                          </p:val>
                                        </p:tav>
                                      </p:tavLst>
                                    </p:anim>
                                    <p:anim calcmode="lin" valueType="num">
                                      <p:cBhvr>
                                        <p:cTn id="55" dur="500" fill="hold"/>
                                        <p:tgtEl>
                                          <p:spTgt spid="42"/>
                                        </p:tgtEl>
                                        <p:attrNameLst>
                                          <p:attrName>ppt_h</p:attrName>
                                        </p:attrNameLst>
                                      </p:cBhvr>
                                      <p:tavLst>
                                        <p:tav tm="0">
                                          <p:val>
                                            <p:fltVal val="0"/>
                                          </p:val>
                                        </p:tav>
                                        <p:tav tm="100000">
                                          <p:val>
                                            <p:strVal val="#ppt_h"/>
                                          </p:val>
                                        </p:tav>
                                      </p:tavLst>
                                    </p:anim>
                                    <p:animEffect transition="in" filter="fade">
                                      <p:cBhvr>
                                        <p:cTn id="56" dur="500"/>
                                        <p:tgtEl>
                                          <p:spTgt spid="42"/>
                                        </p:tgtEl>
                                      </p:cBhvr>
                                    </p:animEffect>
                                  </p:childTnLst>
                                </p:cTn>
                              </p:par>
                              <p:par>
                                <p:cTn id="57" presetID="2" presetClass="entr" presetSubtype="2" accel="50000" decel="50000" fill="hold" grpId="0" nodeType="withEffect">
                                  <p:stCondLst>
                                    <p:cond delay="0"/>
                                  </p:stCondLst>
                                  <p:childTnLst>
                                    <p:set>
                                      <p:cBhvr>
                                        <p:cTn id="58" dur="1" fill="hold">
                                          <p:stCondLst>
                                            <p:cond delay="0"/>
                                          </p:stCondLst>
                                        </p:cTn>
                                        <p:tgtEl>
                                          <p:spTgt spid="49"/>
                                        </p:tgtEl>
                                        <p:attrNameLst>
                                          <p:attrName>style.visibility</p:attrName>
                                        </p:attrNameLst>
                                      </p:cBhvr>
                                      <p:to>
                                        <p:strVal val="visible"/>
                                      </p:to>
                                    </p:set>
                                    <p:anim calcmode="lin" valueType="num">
                                      <p:cBhvr additive="base">
                                        <p:cTn id="59" dur="500" fill="hold"/>
                                        <p:tgtEl>
                                          <p:spTgt spid="49"/>
                                        </p:tgtEl>
                                        <p:attrNameLst>
                                          <p:attrName>ppt_x</p:attrName>
                                        </p:attrNameLst>
                                      </p:cBhvr>
                                      <p:tavLst>
                                        <p:tav tm="0">
                                          <p:val>
                                            <p:strVal val="1+#ppt_w/2"/>
                                          </p:val>
                                        </p:tav>
                                        <p:tav tm="100000">
                                          <p:val>
                                            <p:strVal val="#ppt_x"/>
                                          </p:val>
                                        </p:tav>
                                      </p:tavLst>
                                    </p:anim>
                                    <p:anim calcmode="lin" valueType="num">
                                      <p:cBhvr additive="base">
                                        <p:cTn id="60" dur="500" fill="hold"/>
                                        <p:tgtEl>
                                          <p:spTgt spid="49"/>
                                        </p:tgtEl>
                                        <p:attrNameLst>
                                          <p:attrName>ppt_y</p:attrName>
                                        </p:attrNameLst>
                                      </p:cBhvr>
                                      <p:tavLst>
                                        <p:tav tm="0">
                                          <p:val>
                                            <p:strVal val="#ppt_y"/>
                                          </p:val>
                                        </p:tav>
                                        <p:tav tm="100000">
                                          <p:val>
                                            <p:strVal val="#ppt_y"/>
                                          </p:val>
                                        </p:tav>
                                      </p:tavLst>
                                    </p:anim>
                                  </p:childTnLst>
                                </p:cTn>
                              </p:par>
                            </p:childTnLst>
                          </p:cTn>
                        </p:par>
                        <p:par>
                          <p:cTn id="61" fill="hold">
                            <p:stCondLst>
                              <p:cond delay="4000"/>
                            </p:stCondLst>
                            <p:childTnLst>
                              <p:par>
                                <p:cTn id="62" presetID="53" presetClass="entr" presetSubtype="0" fill="hold" nodeType="afterEffect">
                                  <p:stCondLst>
                                    <p:cond delay="0"/>
                                  </p:stCondLst>
                                  <p:childTnLst>
                                    <p:set>
                                      <p:cBhvr>
                                        <p:cTn id="63" dur="1" fill="hold">
                                          <p:stCondLst>
                                            <p:cond delay="0"/>
                                          </p:stCondLst>
                                        </p:cTn>
                                        <p:tgtEl>
                                          <p:spTgt spid="45"/>
                                        </p:tgtEl>
                                        <p:attrNameLst>
                                          <p:attrName>style.visibility</p:attrName>
                                        </p:attrNameLst>
                                      </p:cBhvr>
                                      <p:to>
                                        <p:strVal val="visible"/>
                                      </p:to>
                                    </p:set>
                                    <p:anim calcmode="lin" valueType="num">
                                      <p:cBhvr>
                                        <p:cTn id="64" dur="500" fill="hold"/>
                                        <p:tgtEl>
                                          <p:spTgt spid="45"/>
                                        </p:tgtEl>
                                        <p:attrNameLst>
                                          <p:attrName>ppt_w</p:attrName>
                                        </p:attrNameLst>
                                      </p:cBhvr>
                                      <p:tavLst>
                                        <p:tav tm="0">
                                          <p:val>
                                            <p:fltVal val="0"/>
                                          </p:val>
                                        </p:tav>
                                        <p:tav tm="100000">
                                          <p:val>
                                            <p:strVal val="#ppt_w"/>
                                          </p:val>
                                        </p:tav>
                                      </p:tavLst>
                                    </p:anim>
                                    <p:anim calcmode="lin" valueType="num">
                                      <p:cBhvr>
                                        <p:cTn id="65" dur="500" fill="hold"/>
                                        <p:tgtEl>
                                          <p:spTgt spid="45"/>
                                        </p:tgtEl>
                                        <p:attrNameLst>
                                          <p:attrName>ppt_h</p:attrName>
                                        </p:attrNameLst>
                                      </p:cBhvr>
                                      <p:tavLst>
                                        <p:tav tm="0">
                                          <p:val>
                                            <p:fltVal val="0"/>
                                          </p:val>
                                        </p:tav>
                                        <p:tav tm="100000">
                                          <p:val>
                                            <p:strVal val="#ppt_h"/>
                                          </p:val>
                                        </p:tav>
                                      </p:tavLst>
                                    </p:anim>
                                    <p:animEffect transition="in" filter="fade">
                                      <p:cBhvr>
                                        <p:cTn id="66" dur="500"/>
                                        <p:tgtEl>
                                          <p:spTgt spid="45"/>
                                        </p:tgtEl>
                                      </p:cBhvr>
                                    </p:animEffect>
                                  </p:childTnLst>
                                </p:cTn>
                              </p:par>
                              <p:par>
                                <p:cTn id="67" presetID="2" presetClass="entr" presetSubtype="2" accel="50000" decel="50000" fill="hold" grpId="0" nodeType="withEffect">
                                  <p:stCondLst>
                                    <p:cond delay="0"/>
                                  </p:stCondLst>
                                  <p:childTnLst>
                                    <p:set>
                                      <p:cBhvr>
                                        <p:cTn id="68" dur="1" fill="hold">
                                          <p:stCondLst>
                                            <p:cond delay="0"/>
                                          </p:stCondLst>
                                        </p:cTn>
                                        <p:tgtEl>
                                          <p:spTgt spid="50"/>
                                        </p:tgtEl>
                                        <p:attrNameLst>
                                          <p:attrName>style.visibility</p:attrName>
                                        </p:attrNameLst>
                                      </p:cBhvr>
                                      <p:to>
                                        <p:strVal val="visible"/>
                                      </p:to>
                                    </p:set>
                                    <p:anim calcmode="lin" valueType="num">
                                      <p:cBhvr additive="base">
                                        <p:cTn id="69" dur="500" fill="hold"/>
                                        <p:tgtEl>
                                          <p:spTgt spid="50"/>
                                        </p:tgtEl>
                                        <p:attrNameLst>
                                          <p:attrName>ppt_x</p:attrName>
                                        </p:attrNameLst>
                                      </p:cBhvr>
                                      <p:tavLst>
                                        <p:tav tm="0">
                                          <p:val>
                                            <p:strVal val="1+#ppt_w/2"/>
                                          </p:val>
                                        </p:tav>
                                        <p:tav tm="100000">
                                          <p:val>
                                            <p:strVal val="#ppt_x"/>
                                          </p:val>
                                        </p:tav>
                                      </p:tavLst>
                                    </p:anim>
                                    <p:anim calcmode="lin" valueType="num">
                                      <p:cBhvr additive="base">
                                        <p:cTn id="70" dur="500" fill="hold"/>
                                        <p:tgtEl>
                                          <p:spTgt spid="50"/>
                                        </p:tgtEl>
                                        <p:attrNameLst>
                                          <p:attrName>ppt_y</p:attrName>
                                        </p:attrNameLst>
                                      </p:cBhvr>
                                      <p:tavLst>
                                        <p:tav tm="0">
                                          <p:val>
                                            <p:strVal val="#ppt_y"/>
                                          </p:val>
                                        </p:tav>
                                        <p:tav tm="100000">
                                          <p:val>
                                            <p:strVal val="#ppt_y"/>
                                          </p:val>
                                        </p:tav>
                                      </p:tavLst>
                                    </p:anim>
                                  </p:childTnLst>
                                </p:cTn>
                              </p:par>
                            </p:childTnLst>
                          </p:cTn>
                        </p:par>
                        <p:par>
                          <p:cTn id="71" fill="hold">
                            <p:stCondLst>
                              <p:cond delay="4500"/>
                            </p:stCondLst>
                            <p:childTnLst>
                              <p:par>
                                <p:cTn id="72" presetID="10" presetClass="entr" presetSubtype="0" fill="hold" grpId="0" nodeType="afterEffect">
                                  <p:stCondLst>
                                    <p:cond delay="0"/>
                                  </p:stCondLst>
                                  <p:childTnLst>
                                    <p:set>
                                      <p:cBhvr>
                                        <p:cTn id="73" dur="1" fill="hold">
                                          <p:stCondLst>
                                            <p:cond delay="0"/>
                                          </p:stCondLst>
                                        </p:cTn>
                                        <p:tgtEl>
                                          <p:spTgt spid="29"/>
                                        </p:tgtEl>
                                        <p:attrNameLst>
                                          <p:attrName>style.visibility</p:attrName>
                                        </p:attrNameLst>
                                      </p:cBhvr>
                                      <p:to>
                                        <p:strVal val="visible"/>
                                      </p:to>
                                    </p:set>
                                    <p:animEffect transition="in" filter="fade">
                                      <p:cBhvr>
                                        <p:cTn id="74" dur="500"/>
                                        <p:tgtEl>
                                          <p:spTgt spid="29"/>
                                        </p:tgtEl>
                                      </p:cBhvr>
                                    </p:animEffect>
                                  </p:childTnLst>
                                </p:cTn>
                              </p:par>
                            </p:childTnLst>
                          </p:cTn>
                        </p:par>
                        <p:par>
                          <p:cTn id="75" fill="hold">
                            <p:stCondLst>
                              <p:cond delay="5000"/>
                            </p:stCondLst>
                            <p:childTnLst>
                              <p:par>
                                <p:cTn id="76" presetID="53" presetClass="entr" presetSubtype="0" fill="hold" nodeType="after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par>
                                <p:cTn id="81" presetID="2" presetClass="entr" presetSubtype="2" accel="50000" decel="50000" fill="hold" grpId="0" nodeType="withEffect">
                                  <p:stCondLst>
                                    <p:cond delay="0"/>
                                  </p:stCondLst>
                                  <p:childTnLst>
                                    <p:set>
                                      <p:cBhvr>
                                        <p:cTn id="82" dur="1" fill="hold">
                                          <p:stCondLst>
                                            <p:cond delay="0"/>
                                          </p:stCondLst>
                                        </p:cTn>
                                        <p:tgtEl>
                                          <p:spTgt spid="53"/>
                                        </p:tgtEl>
                                        <p:attrNameLst>
                                          <p:attrName>style.visibility</p:attrName>
                                        </p:attrNameLst>
                                      </p:cBhvr>
                                      <p:to>
                                        <p:strVal val="visible"/>
                                      </p:to>
                                    </p:set>
                                    <p:anim calcmode="lin" valueType="num">
                                      <p:cBhvr additive="base">
                                        <p:cTn id="83" dur="500" fill="hold"/>
                                        <p:tgtEl>
                                          <p:spTgt spid="53"/>
                                        </p:tgtEl>
                                        <p:attrNameLst>
                                          <p:attrName>ppt_x</p:attrName>
                                        </p:attrNameLst>
                                      </p:cBhvr>
                                      <p:tavLst>
                                        <p:tav tm="0">
                                          <p:val>
                                            <p:strVal val="1+#ppt_w/2"/>
                                          </p:val>
                                        </p:tav>
                                        <p:tav tm="100000">
                                          <p:val>
                                            <p:strVal val="#ppt_x"/>
                                          </p:val>
                                        </p:tav>
                                      </p:tavLst>
                                    </p:anim>
                                    <p:anim calcmode="lin" valueType="num">
                                      <p:cBhvr additive="base">
                                        <p:cTn id="84" dur="500" fill="hold"/>
                                        <p:tgtEl>
                                          <p:spTgt spid="5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7" grpId="0" animBg="1"/>
      <p:bldP spid="28" grpId="0" animBg="1"/>
      <p:bldP spid="66" grpId="0" animBg="1"/>
      <p:bldP spid="34" grpId="0" animBg="1"/>
      <p:bldP spid="49" grpId="0"/>
      <p:bldP spid="50" grpId="0"/>
      <p:bldP spid="29" grpId="0"/>
      <p:bldP spid="53"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800219"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编号</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
        <p:nvSpPr>
          <p:cNvPr id="2" name="矩形 1"/>
          <p:cNvSpPr/>
          <p:nvPr/>
        </p:nvSpPr>
        <p:spPr>
          <a:xfrm>
            <a:off x="940233" y="728326"/>
            <a:ext cx="7721864" cy="400110"/>
          </a:xfrm>
          <a:prstGeom prst="rect">
            <a:avLst/>
          </a:prstGeom>
        </p:spPr>
        <p:txBody>
          <a:bodyPr wrap="square">
            <a:spAutoFit/>
          </a:bodyPr>
          <a:lstStyle/>
          <a:p>
            <a:r>
              <a:rPr lang="en-US" altLang="zh-CN" b="1" dirty="0" smtClean="0">
                <a:solidFill>
                  <a:schemeClr val="accent3">
                    <a:lumMod val="50000"/>
                  </a:schemeClr>
                </a:solidFill>
              </a:rPr>
              <a:t>2016-25-</a:t>
            </a:r>
            <a:r>
              <a:rPr lang="zh-CN" altLang="en-US" b="1" dirty="0">
                <a:solidFill>
                  <a:schemeClr val="accent3">
                    <a:lumMod val="50000"/>
                  </a:schemeClr>
                </a:solidFill>
              </a:rPr>
              <a:t>实践类别</a:t>
            </a:r>
            <a:r>
              <a:rPr lang="en-US" altLang="zh-CN" b="1" dirty="0">
                <a:solidFill>
                  <a:schemeClr val="accent3">
                    <a:lumMod val="50000"/>
                  </a:schemeClr>
                </a:solidFill>
              </a:rPr>
              <a:t>-</a:t>
            </a:r>
            <a:r>
              <a:rPr lang="zh-CN" altLang="en-US" b="1" dirty="0">
                <a:solidFill>
                  <a:schemeClr val="accent3">
                    <a:lumMod val="50000"/>
                  </a:schemeClr>
                </a:solidFill>
              </a:rPr>
              <a:t>专题项目</a:t>
            </a:r>
            <a:r>
              <a:rPr lang="en-US" altLang="zh-CN" b="1" dirty="0">
                <a:solidFill>
                  <a:schemeClr val="accent3">
                    <a:lumMod val="50000"/>
                  </a:schemeClr>
                </a:solidFill>
              </a:rPr>
              <a:t>-</a:t>
            </a:r>
            <a:r>
              <a:rPr lang="zh-CN" altLang="en-US" dirty="0"/>
              <a:t>排列</a:t>
            </a:r>
            <a:r>
              <a:rPr lang="zh-CN" altLang="en-US" dirty="0" smtClean="0"/>
              <a:t>序号</a:t>
            </a:r>
            <a:endParaRPr lang="zh-CN" alt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0013" y="1523615"/>
            <a:ext cx="2838450" cy="18859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7542" y="1523615"/>
            <a:ext cx="3600450" cy="2200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4503932"/>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a:xfrm rot="2700000">
            <a:off x="4478177" y="3656519"/>
            <a:ext cx="172820" cy="172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cxnSp>
        <p:nvCxnSpPr>
          <p:cNvPr id="101" name="Straight Connector 100"/>
          <p:cNvCxnSpPr/>
          <p:nvPr/>
        </p:nvCxnSpPr>
        <p:spPr>
          <a:xfrm flipH="1">
            <a:off x="2959004" y="3742929"/>
            <a:ext cx="136816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a:off x="4816830" y="3742929"/>
            <a:ext cx="13105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99"/>
          <p:cNvSpPr txBox="1"/>
          <p:nvPr/>
        </p:nvSpPr>
        <p:spPr>
          <a:xfrm>
            <a:off x="1315185" y="1418801"/>
            <a:ext cx="6743210" cy="3016210"/>
          </a:xfrm>
          <a:prstGeom prst="rect">
            <a:avLst/>
          </a:prstGeom>
          <a:noFill/>
        </p:spPr>
        <p:txBody>
          <a:bodyPr wrap="square" lIns="0" tIns="0" rIns="0" bIns="0" rtlCol="0">
            <a:spAutoFit/>
          </a:bodyPr>
          <a:lstStyle/>
          <a:p>
            <a:pPr>
              <a:lnSpc>
                <a:spcPct val="200000"/>
              </a:lnSpc>
            </a:pPr>
            <a:r>
              <a:rPr lang="en-US" altLang="zh-CN" sz="1200" dirty="0" smtClean="0"/>
              <a:t>          </a:t>
            </a:r>
            <a:r>
              <a:rPr lang="zh-CN" altLang="zh-CN" sz="1400" dirty="0" smtClean="0"/>
              <a:t>坚持以邓</a:t>
            </a:r>
            <a:r>
              <a:rPr lang="zh-CN" altLang="zh-CN" sz="1400" dirty="0"/>
              <a:t>小平理论和“三个代表”重要思想为指导，</a:t>
            </a:r>
            <a:r>
              <a:rPr lang="zh-CN" altLang="zh-CN" sz="1400" dirty="0" smtClean="0"/>
              <a:t>深入学习贯彻</a:t>
            </a:r>
            <a:r>
              <a:rPr lang="zh-CN" altLang="zh-CN" sz="1400" b="1" dirty="0" smtClean="0">
                <a:solidFill>
                  <a:schemeClr val="accent3">
                    <a:lumMod val="50000"/>
                  </a:schemeClr>
                </a:solidFill>
              </a:rPr>
              <a:t>十八届三中、四中、五中全会、团十七届五中全会</a:t>
            </a:r>
            <a:r>
              <a:rPr lang="zh-CN" altLang="zh-CN" sz="1400" dirty="0"/>
              <a:t>精神，深入学习贯彻习近平总书记系列重要讲话精神，全面推进共青团深化改革，引领广大青年学生树立和践行社会主义核心价值观，更加坚定跟党走中国特色社会主义道路，认真落实校</a:t>
            </a:r>
            <a:r>
              <a:rPr lang="zh-CN" altLang="zh-CN" sz="1400" b="1" dirty="0">
                <a:solidFill>
                  <a:schemeClr val="accent3">
                    <a:lumMod val="50000"/>
                  </a:schemeClr>
                </a:solidFill>
              </a:rPr>
              <a:t>十四次党代会</a:t>
            </a:r>
            <a:r>
              <a:rPr lang="zh-CN" altLang="zh-CN" sz="1400" dirty="0"/>
              <a:t>、《教育部等部门关于进一步加强高校实践育人工作的若干意见》（教思政〔</a:t>
            </a:r>
            <a:r>
              <a:rPr lang="en-US" altLang="zh-CN" sz="1400" dirty="0"/>
              <a:t>2012</a:t>
            </a:r>
            <a:r>
              <a:rPr lang="zh-CN" altLang="zh-CN" sz="1400" dirty="0"/>
              <a:t>〕</a:t>
            </a:r>
            <a:r>
              <a:rPr lang="en-US" altLang="zh-CN" sz="1400" dirty="0"/>
              <a:t>1</a:t>
            </a:r>
            <a:r>
              <a:rPr lang="zh-CN" altLang="zh-CN" sz="1400" dirty="0"/>
              <a:t>号）及《中共北京理工大学委员会关于进一步加强大学生思想政治教育社会实践的实施意见》（党发〔</a:t>
            </a:r>
            <a:r>
              <a:rPr lang="en-US" altLang="zh-CN" sz="1400" dirty="0"/>
              <a:t>2010</a:t>
            </a:r>
            <a:r>
              <a:rPr lang="zh-CN" altLang="zh-CN" sz="1400" dirty="0"/>
              <a:t>〕</a:t>
            </a:r>
            <a:r>
              <a:rPr lang="en-US" altLang="zh-CN" sz="1400" dirty="0"/>
              <a:t>24</a:t>
            </a:r>
            <a:r>
              <a:rPr lang="zh-CN" altLang="zh-CN" sz="1400" dirty="0"/>
              <a:t>号）精神，开展此次社会实践活动。</a:t>
            </a:r>
          </a:p>
        </p:txBody>
      </p:sp>
      <p:sp>
        <p:nvSpPr>
          <p:cNvPr id="15" name="Freeform 45"/>
          <p:cNvSpPr>
            <a:spLocks noEditPoints="1"/>
          </p:cNvSpPr>
          <p:nvPr/>
        </p:nvSpPr>
        <p:spPr bwMode="auto">
          <a:xfrm>
            <a:off x="1346008" y="1336182"/>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16" name="文本框 15"/>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指导思想</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fltVal val="0"/>
                                          </p:val>
                                        </p:tav>
                                        <p:tav tm="100000">
                                          <p:val>
                                            <p:strVal val="#ppt_w"/>
                                          </p:val>
                                        </p:tav>
                                      </p:tavLst>
                                    </p:anim>
                                    <p:anim calcmode="lin" valueType="num">
                                      <p:cBhvr>
                                        <p:cTn id="8" dur="500" fill="hold"/>
                                        <p:tgtEl>
                                          <p:spTgt spid="100"/>
                                        </p:tgtEl>
                                        <p:attrNameLst>
                                          <p:attrName>ppt_h</p:attrName>
                                        </p:attrNameLst>
                                      </p:cBhvr>
                                      <p:tavLst>
                                        <p:tav tm="0">
                                          <p:val>
                                            <p:fltVal val="0"/>
                                          </p:val>
                                        </p:tav>
                                        <p:tav tm="100000">
                                          <p:val>
                                            <p:strVal val="#ppt_h"/>
                                          </p:val>
                                        </p:tav>
                                      </p:tavLst>
                                    </p:anim>
                                    <p:animEffect transition="in" filter="fade">
                                      <p:cBhvr>
                                        <p:cTn id="9" dur="500"/>
                                        <p:tgtEl>
                                          <p:spTgt spid="100"/>
                                        </p:tgtEl>
                                      </p:cBhvr>
                                    </p:animEffect>
                                  </p:childTnLst>
                                </p:cTn>
                              </p:par>
                              <p:par>
                                <p:cTn id="10" presetID="18" presetClass="entr" presetSubtype="6" fill="hold" nodeType="with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strips(downRight)">
                                      <p:cBhvr>
                                        <p:cTn id="12" dur="500"/>
                                        <p:tgtEl>
                                          <p:spTgt spid="102"/>
                                        </p:tgtEl>
                                      </p:cBhvr>
                                    </p:animEffect>
                                  </p:childTnLst>
                                </p:cTn>
                              </p:par>
                              <p:par>
                                <p:cTn id="13" presetID="18" presetClass="entr" presetSubtype="12" fill="hold" nodeType="withEffect">
                                  <p:stCondLst>
                                    <p:cond delay="0"/>
                                  </p:stCondLst>
                                  <p:childTnLst>
                                    <p:set>
                                      <p:cBhvr>
                                        <p:cTn id="14" dur="1" fill="hold">
                                          <p:stCondLst>
                                            <p:cond delay="0"/>
                                          </p:stCondLst>
                                        </p:cTn>
                                        <p:tgtEl>
                                          <p:spTgt spid="101"/>
                                        </p:tgtEl>
                                        <p:attrNameLst>
                                          <p:attrName>style.visibility</p:attrName>
                                        </p:attrNameLst>
                                      </p:cBhvr>
                                      <p:to>
                                        <p:strVal val="visible"/>
                                      </p:to>
                                    </p:set>
                                    <p:animEffect transition="in" filter="strips(downLeft)">
                                      <p:cBhvr>
                                        <p:cTn id="15" dur="500"/>
                                        <p:tgtEl>
                                          <p:spTgt spid="101"/>
                                        </p:tgtEl>
                                      </p:cBhvr>
                                    </p:animEffect>
                                  </p:childTnLst>
                                </p:cTn>
                              </p:par>
                            </p:childTnLst>
                          </p:cTn>
                        </p:par>
                        <p:par>
                          <p:cTn id="16" fill="hold">
                            <p:stCondLst>
                              <p:cond delay="500"/>
                            </p:stCondLst>
                            <p:childTnLst>
                              <p:par>
                                <p:cTn id="17" presetID="2" presetClass="entr" presetSubtype="4" accel="50000" decel="5000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15" grpId="0" animBg="1"/>
      <p:bldP spid="1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39785"/>
          <a:stretch>
            <a:fillRect/>
          </a:stretch>
        </p:blipFill>
        <p:spPr>
          <a:xfrm>
            <a:off x="0" y="-1828"/>
            <a:ext cx="9151769" cy="5145328"/>
          </a:xfrm>
          <a:prstGeom prst="rect">
            <a:avLst/>
          </a:prstGeom>
        </p:spPr>
      </p:pic>
      <p:sp>
        <p:nvSpPr>
          <p:cNvPr id="3" name="等腰三角形 2"/>
          <p:cNvSpPr/>
          <p:nvPr/>
        </p:nvSpPr>
        <p:spPr>
          <a:xfrm rot="20305759">
            <a:off x="-471549" y="297132"/>
            <a:ext cx="3942623" cy="3398813"/>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698100" y="851307"/>
            <a:ext cx="1603324" cy="3154710"/>
          </a:xfrm>
          <a:prstGeom prst="rect">
            <a:avLst/>
          </a:prstGeom>
          <a:noFill/>
        </p:spPr>
        <p:txBody>
          <a:bodyPr wrap="none" rtlCol="0">
            <a:spAutoFit/>
          </a:bodyPr>
          <a:lstStyle/>
          <a:p>
            <a:r>
              <a:rPr lang="en-US" altLang="zh-CN" sz="19900" dirty="0" smtClean="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rPr>
              <a:t>3</a:t>
            </a:r>
            <a:endParaRPr lang="zh-CN" altLang="en-US" sz="19900" dirty="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endParaRPr>
          </a:p>
        </p:txBody>
      </p:sp>
      <p:sp>
        <p:nvSpPr>
          <p:cNvPr id="5" name="文本框 4"/>
          <p:cNvSpPr txBox="1"/>
          <p:nvPr/>
        </p:nvSpPr>
        <p:spPr>
          <a:xfrm>
            <a:off x="4744821" y="2110894"/>
            <a:ext cx="3917276" cy="707886"/>
          </a:xfrm>
          <a:prstGeom prst="rect">
            <a:avLst/>
          </a:prstGeom>
          <a:noFill/>
        </p:spPr>
        <p:txBody>
          <a:bodyPr wrap="square" rtlCol="0">
            <a:spAutoFit/>
          </a:bodyPr>
          <a:lstStyle/>
          <a:p>
            <a:r>
              <a:rPr lang="zh-CN" altLang="zh-CN" sz="4000" b="1" dirty="0" smtClean="0">
                <a:solidFill>
                  <a:srgbClr val="5F97E4"/>
                </a:solidFill>
              </a:rPr>
              <a:t>培训</a:t>
            </a:r>
            <a:r>
              <a:rPr lang="zh-CN" altLang="zh-CN" sz="4000" b="1" dirty="0">
                <a:solidFill>
                  <a:srgbClr val="5F97E4"/>
                </a:solidFill>
              </a:rPr>
              <a:t>通知</a:t>
            </a:r>
            <a:r>
              <a:rPr lang="zh-CN" altLang="zh-CN" sz="4000" dirty="0">
                <a:solidFill>
                  <a:srgbClr val="5F97E4"/>
                </a:solidFill>
              </a:rPr>
              <a:t> </a:t>
            </a:r>
            <a:endParaRPr lang="zh-CN" altLang="en-US" sz="4000" b="1"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181847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654725" y="1309524"/>
            <a:ext cx="7258482" cy="1666290"/>
          </a:xfrm>
          <a:prstGeom prst="rect">
            <a:avLst/>
          </a:prstGeom>
          <a:noFill/>
        </p:spPr>
        <p:txBody>
          <a:bodyPr wrap="square" rtlCol="0">
            <a:spAutoFit/>
          </a:bodyPr>
          <a:lstStyle/>
          <a:p>
            <a:pPr>
              <a:lnSpc>
                <a:spcPct val="150000"/>
              </a:lnSpc>
            </a:pPr>
            <a:r>
              <a:rPr lang="zh-CN" altLang="zh-CN" sz="1400" dirty="0"/>
              <a:t>培训人员名额将按照各基层团委申报项目数量进行分配。培训主要围绕社会实践过程中的基本方法、必备技能和实用技巧展开。培训进行记录和考核，团队负责人培训通过后，所在团队才可进行立项、获得相应支持、参与评选表彰。负责人未通过培训的团队将取消立项资格。</a:t>
            </a:r>
            <a:r>
              <a:rPr lang="zh-CN" altLang="zh-CN" sz="1400" b="1" dirty="0">
                <a:solidFill>
                  <a:schemeClr val="accent3">
                    <a:lumMod val="50000"/>
                  </a:schemeClr>
                </a:solidFill>
              </a:rPr>
              <a:t>负责完成过</a:t>
            </a:r>
            <a:r>
              <a:rPr lang="en-US" altLang="zh-CN" sz="1400" b="1" dirty="0">
                <a:solidFill>
                  <a:schemeClr val="accent3">
                    <a:lumMod val="50000"/>
                  </a:schemeClr>
                </a:solidFill>
              </a:rPr>
              <a:t>2015</a:t>
            </a:r>
            <a:r>
              <a:rPr lang="zh-CN" altLang="zh-CN" sz="1400" b="1" dirty="0">
                <a:solidFill>
                  <a:schemeClr val="accent3">
                    <a:lumMod val="50000"/>
                  </a:schemeClr>
                </a:solidFill>
              </a:rPr>
              <a:t>年学生暑期社会实践并担任团长的同学，所在团队可免修</a:t>
            </a:r>
            <a:r>
              <a:rPr lang="en-US" altLang="zh-CN" sz="1400" b="1" dirty="0">
                <a:solidFill>
                  <a:schemeClr val="accent3">
                    <a:lumMod val="50000"/>
                  </a:schemeClr>
                </a:solidFill>
              </a:rPr>
              <a:t>2016</a:t>
            </a:r>
            <a:r>
              <a:rPr lang="zh-CN" altLang="zh-CN" sz="1400" b="1" dirty="0">
                <a:solidFill>
                  <a:schemeClr val="accent3">
                    <a:lumMod val="50000"/>
                  </a:schemeClr>
                </a:solidFill>
              </a:rPr>
              <a:t>年培训课程</a:t>
            </a:r>
            <a:r>
              <a:rPr lang="zh-CN" altLang="zh-CN" sz="1400" dirty="0">
                <a:solidFill>
                  <a:schemeClr val="accent3">
                    <a:lumMod val="50000"/>
                  </a:schemeClr>
                </a:solidFill>
              </a:rPr>
              <a:t>。</a:t>
            </a:r>
            <a:r>
              <a:rPr lang="zh-CN" altLang="zh-CN" sz="1400" dirty="0"/>
              <a:t> </a:t>
            </a:r>
          </a:p>
        </p:txBody>
      </p:sp>
      <p:sp>
        <p:nvSpPr>
          <p:cNvPr id="29" name="文本框 28"/>
          <p:cNvSpPr txBox="1"/>
          <p:nvPr/>
        </p:nvSpPr>
        <p:spPr>
          <a:xfrm>
            <a:off x="942759" y="151447"/>
            <a:ext cx="1415772" cy="461665"/>
          </a:xfrm>
          <a:prstGeom prst="rect">
            <a:avLst/>
          </a:prstGeom>
          <a:noFill/>
        </p:spPr>
        <p:txBody>
          <a:bodyPr wrap="none" rtlCol="0">
            <a:spAutoFit/>
          </a:bodyPr>
          <a:lstStyle/>
          <a:p>
            <a:r>
              <a:rPr lang="zh-CN" altLang="en-US" sz="2400" dirty="0" smtClean="0">
                <a:solidFill>
                  <a:srgbClr val="5F97E4"/>
                </a:solidFill>
                <a:latin typeface="Arial" pitchFamily="34" charset="0"/>
                <a:ea typeface="微软雅黑" pitchFamily="34" charset="-122"/>
                <a:cs typeface="+mn-ea"/>
                <a:sym typeface="Arial" pitchFamily="34" charset="0"/>
              </a:rPr>
              <a:t>培训简介</a:t>
            </a:r>
            <a:endParaRPr lang="zh-CN" altLang="en-US" sz="2400"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4088958593"/>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decel="50000"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2954655" cy="461665"/>
          </a:xfrm>
          <a:prstGeom prst="rect">
            <a:avLst/>
          </a:prstGeom>
          <a:noFill/>
        </p:spPr>
        <p:txBody>
          <a:bodyPr wrap="none" rtlCol="0">
            <a:spAutoFit/>
          </a:bodyPr>
          <a:lstStyle/>
          <a:p>
            <a:r>
              <a:rPr lang="zh-CN" altLang="zh-CN" sz="2400" dirty="0">
                <a:solidFill>
                  <a:srgbClr val="5F97E4"/>
                </a:solidFill>
              </a:rPr>
              <a:t>培训内容及日程安排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712331" y="968077"/>
            <a:ext cx="7200875" cy="3693319"/>
          </a:xfrm>
          <a:prstGeom prst="rect">
            <a:avLst/>
          </a:prstGeom>
          <a:noFill/>
        </p:spPr>
        <p:txBody>
          <a:bodyPr wrap="square" rtlCol="0">
            <a:spAutoFit/>
          </a:bodyPr>
          <a:lstStyle/>
          <a:p>
            <a:pPr>
              <a:lnSpc>
                <a:spcPct val="150000"/>
              </a:lnSpc>
            </a:pPr>
            <a:r>
              <a:rPr lang="en-US" altLang="zh-CN" sz="1200" b="1" dirty="0">
                <a:solidFill>
                  <a:srgbClr val="5F97E4"/>
                </a:solidFill>
              </a:rPr>
              <a:t>1</a:t>
            </a:r>
            <a:r>
              <a:rPr lang="zh-CN" altLang="zh-CN" sz="1200" b="1" dirty="0">
                <a:solidFill>
                  <a:srgbClr val="5F97E4"/>
                </a:solidFill>
              </a:rPr>
              <a:t>、必修课程：</a:t>
            </a:r>
            <a:r>
              <a:rPr lang="zh-CN" altLang="zh-CN" sz="1200" dirty="0"/>
              <a:t>社会实践开展的基础技能和知识要点。</a:t>
            </a:r>
          </a:p>
          <a:p>
            <a:pPr>
              <a:lnSpc>
                <a:spcPct val="150000"/>
              </a:lnSpc>
            </a:pPr>
            <a:r>
              <a:rPr lang="zh-CN" altLang="zh-CN" sz="1200" b="1" dirty="0">
                <a:solidFill>
                  <a:schemeClr val="accent3">
                    <a:lumMod val="50000"/>
                  </a:schemeClr>
                </a:solidFill>
              </a:rPr>
              <a:t>以上课程要求所有实践团队参加，如遇必修课程时间冲突，由团队自行协商团员分别参加</a:t>
            </a:r>
            <a:r>
              <a:rPr lang="zh-CN" altLang="zh-CN" sz="1200" b="1" dirty="0" smtClean="0">
                <a:solidFill>
                  <a:schemeClr val="accent3">
                    <a:lumMod val="50000"/>
                  </a:schemeClr>
                </a:solidFill>
              </a:rPr>
              <a:t>。</a:t>
            </a:r>
            <a:endParaRPr lang="en-US" altLang="zh-CN" sz="1200" b="1" dirty="0">
              <a:solidFill>
                <a:schemeClr val="accent3">
                  <a:lumMod val="50000"/>
                </a:schemeClr>
              </a:solidFill>
            </a:endParaRPr>
          </a:p>
          <a:p>
            <a:pPr>
              <a:lnSpc>
                <a:spcPct val="150000"/>
              </a:lnSpc>
            </a:pPr>
            <a:endParaRPr lang="zh-CN" altLang="zh-CN" sz="1200" dirty="0">
              <a:solidFill>
                <a:schemeClr val="accent3">
                  <a:lumMod val="50000"/>
                </a:schemeClr>
              </a:solidFill>
            </a:endParaRPr>
          </a:p>
          <a:p>
            <a:pPr>
              <a:lnSpc>
                <a:spcPct val="150000"/>
              </a:lnSpc>
            </a:pPr>
            <a:r>
              <a:rPr lang="en-US" altLang="zh-CN" sz="1200" b="1" dirty="0">
                <a:solidFill>
                  <a:srgbClr val="5F97E4"/>
                </a:solidFill>
              </a:rPr>
              <a:t>2</a:t>
            </a:r>
            <a:r>
              <a:rPr lang="zh-CN" altLang="zh-CN" sz="1200" b="1" dirty="0">
                <a:solidFill>
                  <a:srgbClr val="5F97E4"/>
                </a:solidFill>
              </a:rPr>
              <a:t>、专题行动培训：</a:t>
            </a:r>
            <a:r>
              <a:rPr lang="zh-CN" altLang="zh-CN" sz="1200" dirty="0"/>
              <a:t>各类专题行动具体实施方案和要求</a:t>
            </a:r>
            <a:r>
              <a:rPr lang="zh-CN" altLang="zh-CN" sz="1200" dirty="0" smtClean="0"/>
              <a:t>。</a:t>
            </a:r>
            <a:endParaRPr lang="en-US" altLang="zh-CN" sz="1200" dirty="0" smtClean="0"/>
          </a:p>
          <a:p>
            <a:pPr>
              <a:lnSpc>
                <a:spcPct val="150000"/>
              </a:lnSpc>
            </a:pPr>
            <a:r>
              <a:rPr lang="zh-CN" altLang="zh-CN" sz="1200" b="1" dirty="0" smtClean="0">
                <a:solidFill>
                  <a:schemeClr val="accent3">
                    <a:lumMod val="50000"/>
                  </a:schemeClr>
                </a:solidFill>
              </a:rPr>
              <a:t>以上课程要求各专题项</a:t>
            </a:r>
            <a:r>
              <a:rPr lang="zh-CN" altLang="zh-CN" sz="1200" b="1" dirty="0">
                <a:solidFill>
                  <a:schemeClr val="accent3">
                    <a:lumMod val="50000"/>
                  </a:schemeClr>
                </a:solidFill>
              </a:rPr>
              <a:t>目团队必须参加</a:t>
            </a:r>
            <a:r>
              <a:rPr lang="zh-CN" altLang="zh-CN" sz="1200" b="1" dirty="0" smtClean="0">
                <a:solidFill>
                  <a:schemeClr val="accent3">
                    <a:lumMod val="50000"/>
                  </a:schemeClr>
                </a:solidFill>
              </a:rPr>
              <a:t>。</a:t>
            </a:r>
            <a:endParaRPr lang="en-US" altLang="zh-CN" sz="1200" b="1" dirty="0" smtClean="0">
              <a:solidFill>
                <a:schemeClr val="accent3">
                  <a:lumMod val="50000"/>
                </a:schemeClr>
              </a:solidFill>
            </a:endParaRPr>
          </a:p>
          <a:p>
            <a:pPr>
              <a:lnSpc>
                <a:spcPct val="150000"/>
              </a:lnSpc>
            </a:pPr>
            <a:endParaRPr lang="zh-CN" altLang="zh-CN" sz="1200" dirty="0">
              <a:solidFill>
                <a:srgbClr val="5F97E4"/>
              </a:solidFill>
            </a:endParaRPr>
          </a:p>
          <a:p>
            <a:pPr>
              <a:lnSpc>
                <a:spcPct val="150000"/>
              </a:lnSpc>
            </a:pPr>
            <a:r>
              <a:rPr lang="en-US" altLang="zh-CN" sz="1200" b="1" dirty="0" smtClean="0">
                <a:solidFill>
                  <a:srgbClr val="5F97E4"/>
                </a:solidFill>
              </a:rPr>
              <a:t>3</a:t>
            </a:r>
            <a:r>
              <a:rPr lang="zh-CN" altLang="zh-CN" sz="1200" b="1" dirty="0" smtClean="0">
                <a:solidFill>
                  <a:srgbClr val="5F97E4"/>
                </a:solidFill>
              </a:rPr>
              <a:t>、</a:t>
            </a:r>
            <a:r>
              <a:rPr lang="zh-CN" altLang="zh-CN" sz="1200" b="1" dirty="0">
                <a:solidFill>
                  <a:srgbClr val="5F97E4"/>
                </a:solidFill>
              </a:rPr>
              <a:t>选修课程：</a:t>
            </a:r>
            <a:r>
              <a:rPr lang="zh-CN" altLang="zh-CN" sz="1200" dirty="0"/>
              <a:t>社会实践开展过程中各类知识要点和技能。</a:t>
            </a:r>
          </a:p>
          <a:p>
            <a:pPr>
              <a:lnSpc>
                <a:spcPct val="150000"/>
              </a:lnSpc>
            </a:pPr>
            <a:r>
              <a:rPr lang="en-US" altLang="zh-CN" sz="1200" b="1" dirty="0" smtClean="0">
                <a:solidFill>
                  <a:srgbClr val="5F97E4"/>
                </a:solidFill>
              </a:rPr>
              <a:t>4</a:t>
            </a:r>
            <a:r>
              <a:rPr lang="zh-CN" altLang="zh-CN" sz="1200" b="1" dirty="0" smtClean="0">
                <a:solidFill>
                  <a:srgbClr val="5F97E4"/>
                </a:solidFill>
              </a:rPr>
              <a:t>、</a:t>
            </a:r>
            <a:r>
              <a:rPr lang="zh-CN" altLang="zh-CN" sz="1200" b="1" dirty="0">
                <a:solidFill>
                  <a:srgbClr val="5F97E4"/>
                </a:solidFill>
              </a:rPr>
              <a:t>实践分享沙龙：</a:t>
            </a:r>
            <a:r>
              <a:rPr lang="zh-CN" altLang="zh-CN" sz="1200" dirty="0"/>
              <a:t>历年不同类别的优秀实践团队分享和交流</a:t>
            </a:r>
            <a:r>
              <a:rPr lang="zh-CN" altLang="zh-CN" sz="1200" dirty="0" smtClean="0"/>
              <a:t>。</a:t>
            </a:r>
            <a:endParaRPr lang="en-US" altLang="zh-CN" sz="1200" dirty="0" smtClean="0"/>
          </a:p>
          <a:p>
            <a:pPr>
              <a:lnSpc>
                <a:spcPct val="150000"/>
              </a:lnSpc>
            </a:pPr>
            <a:r>
              <a:rPr lang="zh-CN" altLang="zh-CN" sz="1200" b="1" dirty="0">
                <a:solidFill>
                  <a:schemeClr val="accent3">
                    <a:lumMod val="50000"/>
                  </a:schemeClr>
                </a:solidFill>
              </a:rPr>
              <a:t>以上课程由团队根据实际需求选择至少其中一项参加。</a:t>
            </a:r>
            <a:endParaRPr lang="en-US" altLang="zh-CN" sz="1200" b="1" dirty="0">
              <a:solidFill>
                <a:schemeClr val="accent3">
                  <a:lumMod val="50000"/>
                </a:schemeClr>
              </a:solidFill>
            </a:endParaRPr>
          </a:p>
          <a:p>
            <a:pPr>
              <a:lnSpc>
                <a:spcPct val="150000"/>
              </a:lnSpc>
            </a:pPr>
            <a:endParaRPr lang="en-US" altLang="zh-CN" sz="1200" b="1" dirty="0">
              <a:solidFill>
                <a:srgbClr val="5F97E4"/>
              </a:solidFill>
            </a:endParaRPr>
          </a:p>
          <a:p>
            <a:pPr>
              <a:lnSpc>
                <a:spcPct val="150000"/>
              </a:lnSpc>
            </a:pPr>
            <a:r>
              <a:rPr lang="en-US" altLang="zh-CN" sz="1200" b="1" dirty="0" smtClean="0">
                <a:solidFill>
                  <a:srgbClr val="5F97E4"/>
                </a:solidFill>
              </a:rPr>
              <a:t>5</a:t>
            </a:r>
            <a:r>
              <a:rPr lang="zh-CN" altLang="zh-CN" sz="1200" b="1" dirty="0" smtClean="0">
                <a:solidFill>
                  <a:srgbClr val="5F97E4"/>
                </a:solidFill>
              </a:rPr>
              <a:t>、</a:t>
            </a:r>
            <a:r>
              <a:rPr lang="zh-CN" altLang="zh-CN" sz="1200" b="1" dirty="0">
                <a:solidFill>
                  <a:srgbClr val="5F97E4"/>
                </a:solidFill>
              </a:rPr>
              <a:t>预备课程：</a:t>
            </a:r>
            <a:r>
              <a:rPr lang="zh-CN" altLang="zh-CN" sz="1200" dirty="0"/>
              <a:t>社会实践申报阶段的选题建议和热点分析</a:t>
            </a:r>
            <a:r>
              <a:rPr lang="zh-CN" altLang="zh-CN" sz="1200" dirty="0" smtClean="0"/>
              <a:t>。</a:t>
            </a:r>
            <a:endParaRPr lang="en-US" altLang="zh-CN" sz="1200" dirty="0" smtClean="0"/>
          </a:p>
          <a:p>
            <a:pPr>
              <a:lnSpc>
                <a:spcPct val="150000"/>
              </a:lnSpc>
            </a:pPr>
            <a:r>
              <a:rPr lang="zh-CN" altLang="en-US" sz="1200" b="1" dirty="0">
                <a:solidFill>
                  <a:schemeClr val="accent3">
                    <a:lumMod val="50000"/>
                  </a:schemeClr>
                </a:solidFill>
              </a:rPr>
              <a:t>自由</a:t>
            </a:r>
            <a:r>
              <a:rPr lang="zh-CN" altLang="en-US" sz="1200" b="1" dirty="0" smtClean="0">
                <a:solidFill>
                  <a:schemeClr val="accent3">
                    <a:lumMod val="50000"/>
                  </a:schemeClr>
                </a:solidFill>
              </a:rPr>
              <a:t>参加。</a:t>
            </a:r>
            <a:endParaRPr lang="en-US" altLang="zh-CN" sz="1200" b="1" dirty="0">
              <a:solidFill>
                <a:schemeClr val="accent3">
                  <a:lumMod val="50000"/>
                </a:schemeClr>
              </a:solidFill>
            </a:endParaRPr>
          </a:p>
          <a:p>
            <a:pPr>
              <a:lnSpc>
                <a:spcPct val="150000"/>
              </a:lnSpc>
            </a:pPr>
            <a:r>
              <a:rPr lang="zh-CN" altLang="zh-CN" sz="1200" b="1" dirty="0" smtClean="0">
                <a:solidFill>
                  <a:srgbClr val="5F97E4"/>
                </a:solidFill>
              </a:rPr>
              <a:t> </a:t>
            </a:r>
            <a:endParaRPr lang="en-US" altLang="zh-CN" sz="1200" b="1" dirty="0" smtClean="0">
              <a:solidFill>
                <a:srgbClr val="5F97E4"/>
              </a:solidFill>
            </a:endParaRPr>
          </a:p>
        </p:txBody>
      </p:sp>
    </p:spTree>
    <p:extLst>
      <p:ext uri="{BB962C8B-B14F-4D97-AF65-F5344CB8AC3E}">
        <p14:creationId xmlns:p14="http://schemas.microsoft.com/office/powerpoint/2010/main" val="304746738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33"/>
                                        </p:tgtEl>
                                        <p:attrNameLst>
                                          <p:attrName>style.visibility</p:attrName>
                                        </p:attrNameLst>
                                      </p:cBhvr>
                                      <p:to>
                                        <p:strVal val="visible"/>
                                      </p:to>
                                    </p:set>
                                    <p:anim calcmode="lin" valueType="num">
                                      <p:cBhvr additive="base">
                                        <p:cTn id="10" dur="500" fill="hold"/>
                                        <p:tgtEl>
                                          <p:spTgt spid="33"/>
                                        </p:tgtEl>
                                        <p:attrNameLst>
                                          <p:attrName>ppt_x</p:attrName>
                                        </p:attrNameLst>
                                      </p:cBhvr>
                                      <p:tavLst>
                                        <p:tav tm="0">
                                          <p:val>
                                            <p:strVal val="1+#ppt_w/2"/>
                                          </p:val>
                                        </p:tav>
                                        <p:tav tm="100000">
                                          <p:val>
                                            <p:strVal val="#ppt_x"/>
                                          </p:val>
                                        </p:tav>
                                      </p:tavLst>
                                    </p:anim>
                                    <p:anim calcmode="lin" valueType="num">
                                      <p:cBhvr additive="base">
                                        <p:cTn id="11" dur="500" fill="hold"/>
                                        <p:tgtEl>
                                          <p:spTgt spid="3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val="1155959008"/>
              </p:ext>
            </p:extLst>
          </p:nvPr>
        </p:nvGraphicFramePr>
        <p:xfrm>
          <a:off x="10293" y="94649"/>
          <a:ext cx="9133706" cy="4738650"/>
        </p:xfrm>
        <a:graphic>
          <a:graphicData uri="http://schemas.openxmlformats.org/drawingml/2006/table">
            <a:tbl>
              <a:tblPr firstRow="1" firstCol="1" bandRow="1">
                <a:tableStyleId>{5C22544A-7EE6-4342-B048-85BDC9FD1C3A}</a:tableStyleId>
              </a:tblPr>
              <a:tblGrid>
                <a:gridCol w="676062"/>
                <a:gridCol w="815655"/>
                <a:gridCol w="1293260"/>
                <a:gridCol w="4776451"/>
                <a:gridCol w="1572278"/>
              </a:tblGrid>
              <a:tr h="336685">
                <a:tc>
                  <a:txBody>
                    <a:bodyPr/>
                    <a:lstStyle/>
                    <a:p>
                      <a:pPr algn="ctr">
                        <a:lnSpc>
                          <a:spcPts val="2000"/>
                        </a:lnSpc>
                        <a:spcAft>
                          <a:spcPts val="0"/>
                        </a:spcAft>
                      </a:pPr>
                      <a:r>
                        <a:rPr lang="zh-CN" sz="1000" kern="100" dirty="0">
                          <a:effectLst/>
                        </a:rPr>
                        <a:t>序号</a:t>
                      </a:r>
                      <a:endParaRPr lang="zh-CN" sz="1000" kern="100" dirty="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课程类别</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课程类别</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dirty="0">
                          <a:effectLst/>
                        </a:rPr>
                        <a:t>课程内容</a:t>
                      </a:r>
                      <a:endParaRPr lang="zh-CN" sz="1000" kern="100" dirty="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时间安排</a:t>
                      </a:r>
                      <a:endParaRPr lang="zh-CN" sz="1000" kern="100">
                        <a:effectLst/>
                        <a:latin typeface="Calibri"/>
                        <a:ea typeface="宋体"/>
                        <a:cs typeface="Times New Roman"/>
                      </a:endParaRPr>
                    </a:p>
                  </a:txBody>
                  <a:tcPr marL="36656" marR="36656" marT="0" marB="0" anchor="ctr"/>
                </a:tc>
              </a:tr>
              <a:tr h="300119">
                <a:tc>
                  <a:txBody>
                    <a:bodyPr/>
                    <a:lstStyle/>
                    <a:p>
                      <a:pPr algn="ctr">
                        <a:lnSpc>
                          <a:spcPts val="2000"/>
                        </a:lnSpc>
                        <a:spcAft>
                          <a:spcPts val="0"/>
                        </a:spcAft>
                      </a:pPr>
                      <a:r>
                        <a:rPr lang="en-US" sz="1000" kern="100">
                          <a:effectLst/>
                        </a:rPr>
                        <a:t>1</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预备课程</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选题立项</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a:effectLst/>
                        </a:rPr>
                        <a:t>实践选题角度、立项书的撰写、近年社会热点问题</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5</a:t>
                      </a:r>
                      <a:r>
                        <a:rPr lang="zh-CN" sz="1000" b="1" kern="100" dirty="0">
                          <a:solidFill>
                            <a:schemeClr val="accent3">
                              <a:lumMod val="50000"/>
                            </a:schemeClr>
                          </a:solidFill>
                          <a:effectLst/>
                        </a:rPr>
                        <a:t>月</a:t>
                      </a:r>
                      <a:r>
                        <a:rPr lang="en-US" sz="1000" b="1" kern="100" dirty="0">
                          <a:solidFill>
                            <a:schemeClr val="accent3">
                              <a:lumMod val="50000"/>
                            </a:schemeClr>
                          </a:solidFill>
                          <a:effectLst/>
                        </a:rPr>
                        <a:t>24</a:t>
                      </a:r>
                      <a:r>
                        <a:rPr lang="zh-CN" sz="1000" b="1" kern="100" dirty="0">
                          <a:solidFill>
                            <a:schemeClr val="accent3">
                              <a:lumMod val="50000"/>
                            </a:schemeClr>
                          </a:solidFill>
                          <a:effectLst/>
                        </a:rPr>
                        <a:t>日下午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493274">
                <a:tc>
                  <a:txBody>
                    <a:bodyPr/>
                    <a:lstStyle/>
                    <a:p>
                      <a:pPr algn="ctr">
                        <a:lnSpc>
                          <a:spcPts val="2000"/>
                        </a:lnSpc>
                        <a:spcAft>
                          <a:spcPts val="0"/>
                        </a:spcAft>
                      </a:pPr>
                      <a:r>
                        <a:rPr lang="en-US" sz="1000" kern="100">
                          <a:effectLst/>
                        </a:rPr>
                        <a:t>2</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必修课程</a:t>
                      </a:r>
                      <a:r>
                        <a:rPr lang="en-US" sz="1000" kern="100">
                          <a:effectLst/>
                        </a:rPr>
                        <a:t>1</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dirty="0">
                          <a:effectLst/>
                        </a:rPr>
                        <a:t>社会实践解读与团队建设</a:t>
                      </a:r>
                      <a:endParaRPr lang="zh-CN" sz="1000" kern="100" dirty="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dirty="0">
                          <a:effectLst/>
                        </a:rPr>
                        <a:t>社会实践基本情况、流程，如何组建团队、团员分工及策划撰写</a:t>
                      </a:r>
                      <a:endParaRPr lang="zh-CN" sz="1000" kern="100" dirty="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日下午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493274">
                <a:tc>
                  <a:txBody>
                    <a:bodyPr/>
                    <a:lstStyle/>
                    <a:p>
                      <a:pPr algn="ctr">
                        <a:lnSpc>
                          <a:spcPts val="2000"/>
                        </a:lnSpc>
                        <a:spcAft>
                          <a:spcPts val="0"/>
                        </a:spcAft>
                      </a:pPr>
                      <a:r>
                        <a:rPr lang="en-US" sz="1000" kern="100">
                          <a:effectLst/>
                        </a:rPr>
                        <a:t>3</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必修课程</a:t>
                      </a:r>
                      <a:r>
                        <a:rPr lang="en-US" sz="1000" kern="100">
                          <a:effectLst/>
                        </a:rPr>
                        <a:t>2</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新闻宣传、图片摄影和视频制作</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a:effectLst/>
                        </a:rPr>
                        <a:t>如何撰写团队社会实践新闻稿、通讯稿，拍摄照片的技巧、视频的制作</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日下午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600238">
                <a:tc>
                  <a:txBody>
                    <a:bodyPr/>
                    <a:lstStyle/>
                    <a:p>
                      <a:pPr algn="ctr">
                        <a:lnSpc>
                          <a:spcPts val="2000"/>
                        </a:lnSpc>
                        <a:spcAft>
                          <a:spcPts val="0"/>
                        </a:spcAft>
                      </a:pPr>
                      <a:r>
                        <a:rPr lang="en-US" sz="1000" kern="100">
                          <a:effectLst/>
                        </a:rPr>
                        <a:t>4</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必修课程</a:t>
                      </a:r>
                      <a:r>
                        <a:rPr lang="en-US" sz="1000" kern="100">
                          <a:effectLst/>
                        </a:rPr>
                        <a:t>3</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安全礼仪及实践答辩</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a:effectLst/>
                        </a:rPr>
                        <a:t>走访调查过程中的礼仪、突发状况或敏感问题的处理、调研过程中出行安全问题。如何进行实践成果展示、</a:t>
                      </a:r>
                      <a:r>
                        <a:rPr lang="en-US" sz="1000" kern="100">
                          <a:effectLst/>
                        </a:rPr>
                        <a:t>PPT</a:t>
                      </a:r>
                      <a:r>
                        <a:rPr lang="zh-CN" sz="1000" kern="100">
                          <a:effectLst/>
                        </a:rPr>
                        <a:t>答辩技巧</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日下午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300119">
                <a:tc>
                  <a:txBody>
                    <a:bodyPr/>
                    <a:lstStyle/>
                    <a:p>
                      <a:pPr algn="ctr">
                        <a:lnSpc>
                          <a:spcPts val="2000"/>
                        </a:lnSpc>
                        <a:spcAft>
                          <a:spcPts val="0"/>
                        </a:spcAft>
                      </a:pPr>
                      <a:r>
                        <a:rPr lang="en-US" sz="1000" kern="100">
                          <a:effectLst/>
                        </a:rPr>
                        <a:t>5</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选修课程</a:t>
                      </a:r>
                      <a:r>
                        <a:rPr lang="en-US" sz="1000" kern="100">
                          <a:effectLst/>
                        </a:rPr>
                        <a:t>1</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微信公众号运营</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a:effectLst/>
                        </a:rPr>
                        <a:t>如何利用微信公众号进行团队宣传，扩大影响力</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日上午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1050417">
                <a:tc>
                  <a:txBody>
                    <a:bodyPr/>
                    <a:lstStyle/>
                    <a:p>
                      <a:pPr algn="ctr">
                        <a:lnSpc>
                          <a:spcPts val="2000"/>
                        </a:lnSpc>
                        <a:spcAft>
                          <a:spcPts val="0"/>
                        </a:spcAft>
                      </a:pPr>
                      <a:r>
                        <a:rPr lang="en-US" sz="1000" kern="100">
                          <a:effectLst/>
                        </a:rPr>
                        <a:t>6</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选修课程</a:t>
                      </a:r>
                      <a:r>
                        <a:rPr lang="en-US" sz="1000" kern="100">
                          <a:effectLst/>
                        </a:rPr>
                        <a:t>2</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社会调查方法</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en-US" sz="1000" kern="100">
                          <a:effectLst/>
                        </a:rPr>
                        <a:t>1</a:t>
                      </a:r>
                      <a:r>
                        <a:rPr lang="zh-CN" sz="1000" kern="100">
                          <a:effectLst/>
                        </a:rPr>
                        <a:t>、如何查找参考文献、查阅参考文献的途径、如何进行文献综述</a:t>
                      </a:r>
                    </a:p>
                    <a:p>
                      <a:pPr algn="l">
                        <a:lnSpc>
                          <a:spcPts val="2000"/>
                        </a:lnSpc>
                        <a:spcAft>
                          <a:spcPts val="0"/>
                        </a:spcAft>
                      </a:pPr>
                      <a:r>
                        <a:rPr lang="en-US" sz="1000" kern="100">
                          <a:effectLst/>
                        </a:rPr>
                        <a:t>2</a:t>
                      </a:r>
                      <a:r>
                        <a:rPr lang="zh-CN" sz="1000" kern="100">
                          <a:effectLst/>
                        </a:rPr>
                        <a:t>、调研报告格式、如何撰写调研报告、调研报告文章结构、文章逻辑</a:t>
                      </a:r>
                    </a:p>
                    <a:p>
                      <a:pPr algn="l">
                        <a:lnSpc>
                          <a:spcPts val="2000"/>
                        </a:lnSpc>
                        <a:spcAft>
                          <a:spcPts val="0"/>
                        </a:spcAft>
                      </a:pPr>
                      <a:r>
                        <a:rPr lang="en-US" sz="1000" kern="100">
                          <a:effectLst/>
                        </a:rPr>
                        <a:t>3</a:t>
                      </a:r>
                      <a:r>
                        <a:rPr lang="zh-CN" sz="1000" kern="100">
                          <a:effectLst/>
                        </a:rPr>
                        <a:t>、如何科学的设置问卷问题、介绍辅助问卷发放的电子平台、如何进行问卷回收数据处理</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日上午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573578">
                <a:tc>
                  <a:txBody>
                    <a:bodyPr/>
                    <a:lstStyle/>
                    <a:p>
                      <a:pPr algn="ctr">
                        <a:lnSpc>
                          <a:spcPts val="2000"/>
                        </a:lnSpc>
                        <a:spcAft>
                          <a:spcPts val="0"/>
                        </a:spcAft>
                      </a:pPr>
                      <a:r>
                        <a:rPr lang="en-US" sz="1000" kern="100">
                          <a:effectLst/>
                        </a:rPr>
                        <a:t>7</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专项</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a:effectLst/>
                        </a:rPr>
                        <a:t>五大专题行动培训</a:t>
                      </a:r>
                      <a:endParaRPr lang="zh-CN" sz="1000" kern="10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a:effectLst/>
                        </a:rPr>
                        <a:t>各专题行动负责人进行项目的解读、项目完成目标等</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日上午</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r h="561494">
                <a:tc>
                  <a:txBody>
                    <a:bodyPr/>
                    <a:lstStyle/>
                    <a:p>
                      <a:pPr algn="ctr">
                        <a:lnSpc>
                          <a:spcPts val="2000"/>
                        </a:lnSpc>
                        <a:spcAft>
                          <a:spcPts val="0"/>
                        </a:spcAft>
                      </a:pPr>
                      <a:r>
                        <a:rPr lang="en-US" sz="1000" kern="100">
                          <a:effectLst/>
                        </a:rPr>
                        <a:t>8</a:t>
                      </a:r>
                      <a:endParaRPr lang="zh-CN" sz="1000" kern="10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dirty="0">
                          <a:effectLst/>
                        </a:rPr>
                        <a:t>沙龙</a:t>
                      </a:r>
                      <a:endParaRPr lang="zh-CN" sz="1000" kern="100" dirty="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zh-CN" sz="1000" kern="100" dirty="0">
                          <a:effectLst/>
                        </a:rPr>
                        <a:t>实践</a:t>
                      </a:r>
                      <a:r>
                        <a:rPr lang="zh-CN" sz="1000" kern="100" dirty="0" smtClean="0">
                          <a:effectLst/>
                        </a:rPr>
                        <a:t>分享沙龙</a:t>
                      </a:r>
                      <a:endParaRPr lang="zh-CN" sz="1000" kern="100" dirty="0">
                        <a:effectLst/>
                        <a:latin typeface="Calibri"/>
                        <a:ea typeface="宋体"/>
                        <a:cs typeface="Times New Roman"/>
                      </a:endParaRPr>
                    </a:p>
                  </a:txBody>
                  <a:tcPr marL="36656" marR="36656" marT="0" marB="0" anchor="ctr"/>
                </a:tc>
                <a:tc>
                  <a:txBody>
                    <a:bodyPr/>
                    <a:lstStyle/>
                    <a:p>
                      <a:pPr algn="l">
                        <a:lnSpc>
                          <a:spcPts val="2000"/>
                        </a:lnSpc>
                        <a:spcAft>
                          <a:spcPts val="0"/>
                        </a:spcAft>
                      </a:pPr>
                      <a:r>
                        <a:rPr lang="zh-CN" sz="1000" kern="100" dirty="0">
                          <a:effectLst/>
                        </a:rPr>
                        <a:t>各形式的优秀社会实践团队进行经验分享和交流</a:t>
                      </a:r>
                      <a:endParaRPr lang="zh-CN" sz="1000" kern="100" dirty="0">
                        <a:effectLst/>
                        <a:latin typeface="Calibri"/>
                        <a:ea typeface="宋体"/>
                        <a:cs typeface="Times New Roman"/>
                      </a:endParaRPr>
                    </a:p>
                  </a:txBody>
                  <a:tcPr marL="36656" marR="36656" marT="0" marB="0" anchor="ctr"/>
                </a:tc>
                <a:tc>
                  <a:txBody>
                    <a:bodyPr/>
                    <a:lstStyle/>
                    <a:p>
                      <a:pPr algn="ctr">
                        <a:lnSpc>
                          <a:spcPts val="2000"/>
                        </a:lnSpc>
                        <a:spcAft>
                          <a:spcPts val="0"/>
                        </a:spcAft>
                      </a:pPr>
                      <a:r>
                        <a:rPr lang="en-US" sz="1000" b="1" kern="100" dirty="0">
                          <a:solidFill>
                            <a:schemeClr val="accent3">
                              <a:lumMod val="50000"/>
                            </a:schemeClr>
                          </a:solidFill>
                          <a:effectLst/>
                        </a:rPr>
                        <a:t>6</a:t>
                      </a:r>
                      <a:r>
                        <a:rPr lang="zh-CN" sz="1000" b="1" kern="100" dirty="0">
                          <a:solidFill>
                            <a:schemeClr val="accent3">
                              <a:lumMod val="50000"/>
                            </a:schemeClr>
                          </a:solidFill>
                          <a:effectLst/>
                        </a:rPr>
                        <a:t>月</a:t>
                      </a:r>
                      <a:r>
                        <a:rPr lang="en-US" sz="1000" b="1" kern="100" dirty="0">
                          <a:solidFill>
                            <a:schemeClr val="accent3">
                              <a:lumMod val="50000"/>
                            </a:schemeClr>
                          </a:solidFill>
                          <a:effectLst/>
                        </a:rPr>
                        <a:t>5</a:t>
                      </a:r>
                      <a:r>
                        <a:rPr lang="zh-CN" sz="1000" b="1" kern="100" dirty="0">
                          <a:solidFill>
                            <a:schemeClr val="accent3">
                              <a:lumMod val="50000"/>
                            </a:schemeClr>
                          </a:solidFill>
                          <a:effectLst/>
                        </a:rPr>
                        <a:t>日晚上</a:t>
                      </a:r>
                      <a:endParaRPr lang="zh-CN" sz="1000" b="1" kern="100" dirty="0">
                        <a:solidFill>
                          <a:schemeClr val="accent3">
                            <a:lumMod val="50000"/>
                          </a:schemeClr>
                        </a:solidFill>
                        <a:effectLst/>
                        <a:latin typeface="Calibri"/>
                        <a:ea typeface="宋体"/>
                        <a:cs typeface="Times New Roman"/>
                      </a:endParaRPr>
                    </a:p>
                  </a:txBody>
                  <a:tcPr marL="36656" marR="36656" marT="0" marB="0" anchor="ctr"/>
                </a:tc>
              </a:tr>
            </a:tbl>
          </a:graphicData>
        </a:graphic>
      </p:graphicFrame>
    </p:spTree>
    <p:extLst>
      <p:ext uri="{BB962C8B-B14F-4D97-AF65-F5344CB8AC3E}">
        <p14:creationId xmlns:p14="http://schemas.microsoft.com/office/powerpoint/2010/main" val="2478838623"/>
      </p:ext>
    </p:extLst>
  </p:cSld>
  <p:clrMapOvr>
    <a:masterClrMapping/>
  </p:clrMapOvr>
  <p:transition>
    <p:push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800219" cy="461665"/>
          </a:xfrm>
          <a:prstGeom prst="rect">
            <a:avLst/>
          </a:prstGeom>
          <a:noFill/>
        </p:spPr>
        <p:txBody>
          <a:bodyPr wrap="none" rtlCol="0">
            <a:spAutoFit/>
          </a:bodyPr>
          <a:lstStyle/>
          <a:p>
            <a:r>
              <a:rPr lang="zh-CN" altLang="en-US" sz="2400" dirty="0" smtClean="0">
                <a:solidFill>
                  <a:srgbClr val="5F97E4"/>
                </a:solidFill>
                <a:latin typeface="Arial" pitchFamily="34" charset="0"/>
                <a:ea typeface="微软雅黑" pitchFamily="34" charset="-122"/>
                <a:cs typeface="+mn-ea"/>
                <a:sym typeface="Arial" pitchFamily="34" charset="0"/>
              </a:rPr>
              <a:t>备注</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51" name="TextBox 34"/>
          <p:cNvSpPr txBox="1"/>
          <p:nvPr/>
        </p:nvSpPr>
        <p:spPr>
          <a:xfrm>
            <a:off x="1767197" y="1362716"/>
            <a:ext cx="6146009" cy="1292662"/>
          </a:xfrm>
          <a:prstGeom prst="rect">
            <a:avLst/>
          </a:prstGeom>
          <a:noFill/>
        </p:spPr>
        <p:txBody>
          <a:bodyPr wrap="square" rtlCol="0">
            <a:spAutoFit/>
          </a:bodyPr>
          <a:lstStyle/>
          <a:p>
            <a:pPr>
              <a:lnSpc>
                <a:spcPct val="150000"/>
              </a:lnSpc>
            </a:pPr>
            <a:r>
              <a:rPr lang="zh-CN" altLang="zh-CN" sz="1200" dirty="0" smtClean="0"/>
              <a:t>免修</a:t>
            </a:r>
            <a:r>
              <a:rPr lang="zh-CN" altLang="zh-CN" sz="1200" dirty="0"/>
              <a:t>团队需上交</a:t>
            </a:r>
            <a:r>
              <a:rPr lang="en-US" altLang="zh-CN" sz="1200" dirty="0"/>
              <a:t>2015</a:t>
            </a:r>
            <a:r>
              <a:rPr lang="zh-CN" altLang="zh-CN" sz="1200" dirty="0"/>
              <a:t>年社会实践通讯稿（注明当年团队名称、团队负责人及成员姓名），审核通过者，所在团队可予以免修</a:t>
            </a:r>
            <a:r>
              <a:rPr lang="zh-CN" altLang="zh-CN" sz="1200" dirty="0" smtClean="0"/>
              <a:t>。</a:t>
            </a:r>
            <a:endParaRPr lang="en-US" altLang="zh-CN" sz="1200" dirty="0" smtClean="0"/>
          </a:p>
          <a:p>
            <a:pPr>
              <a:lnSpc>
                <a:spcPct val="150000"/>
              </a:lnSpc>
            </a:pPr>
            <a:endParaRPr lang="en-US" altLang="zh-CN" sz="1200" dirty="0"/>
          </a:p>
          <a:p>
            <a:pPr>
              <a:lnSpc>
                <a:spcPct val="150000"/>
              </a:lnSpc>
            </a:pPr>
            <a:r>
              <a:rPr lang="zh-CN" altLang="en-US" sz="1600" b="1" dirty="0" smtClean="0">
                <a:solidFill>
                  <a:srgbClr val="FF0000"/>
                </a:solidFill>
                <a:latin typeface="黑体" panose="02010609060101010101" pitchFamily="49" charset="-122"/>
                <a:ea typeface="黑体" panose="02010609060101010101" pitchFamily="49" charset="-122"/>
              </a:rPr>
              <a:t>截止日期：</a:t>
            </a:r>
            <a:r>
              <a:rPr lang="en-US" altLang="zh-CN" sz="1600" b="1" dirty="0" smtClean="0">
                <a:solidFill>
                  <a:srgbClr val="FF0000"/>
                </a:solidFill>
                <a:latin typeface="黑体" panose="02010609060101010101" pitchFamily="49" charset="-122"/>
                <a:ea typeface="黑体" panose="02010609060101010101" pitchFamily="49" charset="-122"/>
              </a:rPr>
              <a:t>5</a:t>
            </a:r>
            <a:r>
              <a:rPr lang="zh-CN" altLang="en-US" sz="1600" b="1" dirty="0" smtClean="0">
                <a:solidFill>
                  <a:srgbClr val="FF0000"/>
                </a:solidFill>
                <a:latin typeface="黑体" panose="02010609060101010101" pitchFamily="49" charset="-122"/>
                <a:ea typeface="黑体" panose="02010609060101010101" pitchFamily="49" charset="-122"/>
              </a:rPr>
              <a:t>月</a:t>
            </a:r>
            <a:r>
              <a:rPr lang="en-US" altLang="zh-CN" sz="1600" b="1" dirty="0" smtClean="0">
                <a:solidFill>
                  <a:srgbClr val="FF0000"/>
                </a:solidFill>
                <a:latin typeface="黑体" panose="02010609060101010101" pitchFamily="49" charset="-122"/>
                <a:ea typeface="黑体" panose="02010609060101010101" pitchFamily="49" charset="-122"/>
              </a:rPr>
              <a:t>27</a:t>
            </a:r>
            <a:r>
              <a:rPr lang="zh-CN" altLang="en-US" sz="1600" b="1" dirty="0" smtClean="0">
                <a:solidFill>
                  <a:srgbClr val="FF0000"/>
                </a:solidFill>
                <a:latin typeface="黑体" panose="02010609060101010101" pitchFamily="49" charset="-122"/>
                <a:ea typeface="黑体" panose="02010609060101010101" pitchFamily="49" charset="-122"/>
              </a:rPr>
              <a:t>日，下午</a:t>
            </a:r>
            <a:r>
              <a:rPr lang="en-US" altLang="zh-CN" sz="1600" b="1" dirty="0" smtClean="0">
                <a:solidFill>
                  <a:srgbClr val="FF0000"/>
                </a:solidFill>
                <a:latin typeface="黑体" panose="02010609060101010101" pitchFamily="49" charset="-122"/>
                <a:ea typeface="黑体" panose="02010609060101010101" pitchFamily="49" charset="-122"/>
              </a:rPr>
              <a:t>17</a:t>
            </a:r>
            <a:r>
              <a:rPr lang="zh-CN" altLang="en-US" sz="1600" b="1" dirty="0" smtClean="0">
                <a:solidFill>
                  <a:srgbClr val="FF0000"/>
                </a:solidFill>
                <a:latin typeface="黑体" panose="02010609060101010101" pitchFamily="49" charset="-122"/>
                <a:ea typeface="黑体" panose="02010609060101010101" pitchFamily="49" charset="-122"/>
              </a:rPr>
              <a:t>：</a:t>
            </a:r>
            <a:r>
              <a:rPr lang="en-US" altLang="zh-CN" sz="1600" b="1" dirty="0" smtClean="0">
                <a:solidFill>
                  <a:srgbClr val="FF0000"/>
                </a:solidFill>
                <a:latin typeface="黑体" panose="02010609060101010101" pitchFamily="49" charset="-122"/>
                <a:ea typeface="黑体" panose="02010609060101010101" pitchFamily="49" charset="-122"/>
                <a:sym typeface="Arial" pitchFamily="34" charset="0"/>
              </a:rPr>
              <a:t>00</a:t>
            </a:r>
            <a:r>
              <a:rPr lang="zh-CN" altLang="en-US" sz="1600" b="1" dirty="0" smtClean="0">
                <a:solidFill>
                  <a:srgbClr val="FF0000"/>
                </a:solidFill>
                <a:latin typeface="黑体" panose="02010609060101010101" pitchFamily="49" charset="-122"/>
                <a:ea typeface="黑体" panose="02010609060101010101" pitchFamily="49" charset="-122"/>
                <a:sym typeface="Arial" pitchFamily="34" charset="0"/>
              </a:rPr>
              <a:t>之前。纸质版，中心教学楼</a:t>
            </a:r>
            <a:r>
              <a:rPr lang="en-US" altLang="zh-CN" sz="1600" b="1" dirty="0" smtClean="0">
                <a:solidFill>
                  <a:srgbClr val="FF0000"/>
                </a:solidFill>
                <a:latin typeface="黑体" panose="02010609060101010101" pitchFamily="49" charset="-122"/>
                <a:ea typeface="黑体" panose="02010609060101010101" pitchFamily="49" charset="-122"/>
                <a:sym typeface="Arial" pitchFamily="34" charset="0"/>
              </a:rPr>
              <a:t>1110</a:t>
            </a:r>
            <a:endParaRPr lang="zh-CN" altLang="zh-CN" sz="1600" b="1" dirty="0">
              <a:solidFill>
                <a:srgbClr val="FF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548891546"/>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par>
                                <p:cTn id="8" presetID="2" presetClass="entr" presetSubtype="2" accel="50000" decel="50000" fill="hold" nodeType="withEffect">
                                  <p:stCondLst>
                                    <p:cond delay="0"/>
                                  </p:stCondLst>
                                  <p:childTnLst>
                                    <p:set>
                                      <p:cBhvr>
                                        <p:cTn id="9" dur="1" fill="hold">
                                          <p:stCondLst>
                                            <p:cond delay="0"/>
                                          </p:stCondLst>
                                        </p:cTn>
                                        <p:tgtEl>
                                          <p:spTgt spid="51"/>
                                        </p:tgtEl>
                                        <p:attrNameLst>
                                          <p:attrName>style.visibility</p:attrName>
                                        </p:attrNameLst>
                                      </p:cBhvr>
                                      <p:to>
                                        <p:strVal val="visible"/>
                                      </p:to>
                                    </p:set>
                                    <p:anim calcmode="lin" valueType="num">
                                      <p:cBhvr additive="base">
                                        <p:cTn id="10" dur="500" fill="hold"/>
                                        <p:tgtEl>
                                          <p:spTgt spid="51"/>
                                        </p:tgtEl>
                                        <p:attrNameLst>
                                          <p:attrName>ppt_x</p:attrName>
                                        </p:attrNameLst>
                                      </p:cBhvr>
                                      <p:tavLst>
                                        <p:tav tm="0">
                                          <p:val>
                                            <p:strVal val="1+#ppt_w/2"/>
                                          </p:val>
                                        </p:tav>
                                        <p:tav tm="100000">
                                          <p:val>
                                            <p:strVal val="#ppt_x"/>
                                          </p:val>
                                        </p:tav>
                                      </p:tavLst>
                                    </p:anim>
                                    <p:anim calcmode="lin" valueType="num">
                                      <p:cBhvr additive="base">
                                        <p:cTn id="11"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2">
            <a:extLst>
              <a:ext uri="{28A0092B-C50C-407E-A947-70E740481C1C}">
                <a14:useLocalDpi xmlns:a14="http://schemas.microsoft.com/office/drawing/2010/main" val="0"/>
              </a:ext>
            </a:extLst>
          </a:blip>
          <a:srcRect l="39785"/>
          <a:stretch>
            <a:fillRect/>
          </a:stretch>
        </p:blipFill>
        <p:spPr>
          <a:xfrm>
            <a:off x="0" y="-1828"/>
            <a:ext cx="9151769" cy="5145328"/>
          </a:xfrm>
          <a:prstGeom prst="rect">
            <a:avLst/>
          </a:prstGeom>
        </p:spPr>
      </p:pic>
      <p:sp>
        <p:nvSpPr>
          <p:cNvPr id="3" name="等腰三角形 2"/>
          <p:cNvSpPr/>
          <p:nvPr/>
        </p:nvSpPr>
        <p:spPr>
          <a:xfrm rot="20305759">
            <a:off x="-471549" y="297132"/>
            <a:ext cx="3942623" cy="3398813"/>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4" name="文本框 3"/>
          <p:cNvSpPr txBox="1"/>
          <p:nvPr/>
        </p:nvSpPr>
        <p:spPr>
          <a:xfrm>
            <a:off x="698100" y="851307"/>
            <a:ext cx="1603324" cy="3154710"/>
          </a:xfrm>
          <a:prstGeom prst="rect">
            <a:avLst/>
          </a:prstGeom>
          <a:noFill/>
        </p:spPr>
        <p:txBody>
          <a:bodyPr wrap="none" rtlCol="0">
            <a:spAutoFit/>
          </a:bodyPr>
          <a:lstStyle/>
          <a:p>
            <a:r>
              <a:rPr lang="en-US" altLang="zh-CN" sz="19900" dirty="0" smtClean="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rPr>
              <a:t>4</a:t>
            </a:r>
            <a:endParaRPr lang="zh-CN" altLang="en-US" sz="19900" dirty="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endParaRPr>
          </a:p>
        </p:txBody>
      </p:sp>
      <p:sp>
        <p:nvSpPr>
          <p:cNvPr id="5" name="文本框 4"/>
          <p:cNvSpPr txBox="1"/>
          <p:nvPr/>
        </p:nvSpPr>
        <p:spPr>
          <a:xfrm>
            <a:off x="4744821" y="2110894"/>
            <a:ext cx="3917276" cy="707886"/>
          </a:xfrm>
          <a:prstGeom prst="rect">
            <a:avLst/>
          </a:prstGeom>
          <a:noFill/>
        </p:spPr>
        <p:txBody>
          <a:bodyPr wrap="square" rtlCol="0">
            <a:spAutoFit/>
          </a:bodyPr>
          <a:lstStyle/>
          <a:p>
            <a:r>
              <a:rPr lang="zh-CN" altLang="zh-CN" sz="4000" b="1" dirty="0" smtClean="0">
                <a:solidFill>
                  <a:srgbClr val="5F97E4"/>
                </a:solidFill>
              </a:rPr>
              <a:t>总结展示说</a:t>
            </a:r>
            <a:r>
              <a:rPr lang="zh-CN" altLang="zh-CN" sz="4000" b="1" dirty="0">
                <a:solidFill>
                  <a:srgbClr val="5F97E4"/>
                </a:solidFill>
              </a:rPr>
              <a:t>明</a:t>
            </a:r>
            <a:r>
              <a:rPr lang="zh-CN" altLang="zh-CN" sz="4000" dirty="0">
                <a:solidFill>
                  <a:srgbClr val="5F97E4"/>
                </a:solidFill>
              </a:rPr>
              <a:t> </a:t>
            </a:r>
            <a:endParaRPr lang="zh-CN" altLang="en-US" sz="4000" b="1"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31782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000367" y="1309524"/>
            <a:ext cx="6912840" cy="1569660"/>
          </a:xfrm>
          <a:prstGeom prst="rect">
            <a:avLst/>
          </a:prstGeom>
          <a:noFill/>
        </p:spPr>
        <p:txBody>
          <a:bodyPr wrap="square" rtlCol="0">
            <a:spAutoFit/>
          </a:bodyPr>
          <a:lstStyle/>
          <a:p>
            <a:pPr>
              <a:lnSpc>
                <a:spcPct val="150000"/>
              </a:lnSpc>
            </a:pPr>
            <a:r>
              <a:rPr lang="zh-CN" altLang="zh-CN" sz="1600" b="1" dirty="0">
                <a:solidFill>
                  <a:srgbClr val="5F97E4"/>
                </a:solidFill>
              </a:rPr>
              <a:t>一、总结交流时间</a:t>
            </a:r>
          </a:p>
          <a:p>
            <a:pPr>
              <a:lnSpc>
                <a:spcPct val="150000"/>
              </a:lnSpc>
            </a:pPr>
            <a:r>
              <a:rPr lang="en-US" altLang="zh-CN" sz="1600" dirty="0"/>
              <a:t>2016</a:t>
            </a:r>
            <a:r>
              <a:rPr lang="zh-CN" altLang="zh-CN" sz="1600" dirty="0"/>
              <a:t>年</a:t>
            </a:r>
            <a:r>
              <a:rPr lang="en-US" altLang="zh-CN" sz="1600" dirty="0"/>
              <a:t>8</a:t>
            </a:r>
            <a:r>
              <a:rPr lang="zh-CN" altLang="zh-CN" sz="1600" dirty="0"/>
              <a:t>月</a:t>
            </a:r>
            <a:r>
              <a:rPr lang="en-US" altLang="zh-CN" sz="1600" dirty="0"/>
              <a:t>31</a:t>
            </a:r>
            <a:r>
              <a:rPr lang="zh-CN" altLang="zh-CN" sz="1600" dirty="0"/>
              <a:t>日—</a:t>
            </a:r>
            <a:r>
              <a:rPr lang="en-US" altLang="zh-CN" sz="1600" dirty="0"/>
              <a:t>9</a:t>
            </a:r>
            <a:r>
              <a:rPr lang="zh-CN" altLang="zh-CN" sz="1600" dirty="0" smtClean="0"/>
              <a:t>月</a:t>
            </a:r>
            <a:r>
              <a:rPr lang="en-US" altLang="zh-CN" sz="1600" dirty="0" smtClean="0"/>
              <a:t>15</a:t>
            </a:r>
            <a:r>
              <a:rPr lang="zh-CN" altLang="zh-CN" sz="1600" dirty="0" smtClean="0"/>
              <a:t>日</a:t>
            </a:r>
          </a:p>
          <a:p>
            <a:pPr>
              <a:lnSpc>
                <a:spcPct val="150000"/>
              </a:lnSpc>
            </a:pPr>
            <a:r>
              <a:rPr lang="zh-CN" altLang="zh-CN" sz="1600" b="1" dirty="0" smtClean="0">
                <a:solidFill>
                  <a:srgbClr val="5F97E4"/>
                </a:solidFill>
              </a:rPr>
              <a:t>二、提交方式</a:t>
            </a:r>
          </a:p>
          <a:p>
            <a:pPr>
              <a:lnSpc>
                <a:spcPct val="150000"/>
              </a:lnSpc>
            </a:pPr>
            <a:r>
              <a:rPr lang="en-US" altLang="zh-CN" sz="1600" dirty="0"/>
              <a:t>2016</a:t>
            </a:r>
            <a:r>
              <a:rPr lang="zh-CN" altLang="zh-CN" sz="1600" dirty="0" smtClean="0"/>
              <a:t>年</a:t>
            </a:r>
            <a:r>
              <a:rPr lang="en-US" altLang="zh-CN" sz="1600" dirty="0" smtClean="0"/>
              <a:t>9</a:t>
            </a:r>
            <a:r>
              <a:rPr lang="zh-CN" altLang="zh-CN" sz="1600" dirty="0"/>
              <a:t>月</a:t>
            </a:r>
            <a:r>
              <a:rPr lang="en-US" altLang="zh-CN" sz="1600" dirty="0"/>
              <a:t>15</a:t>
            </a:r>
            <a:r>
              <a:rPr lang="zh-CN" altLang="zh-CN" sz="1600" dirty="0" smtClean="0"/>
              <a:t>日</a:t>
            </a:r>
            <a:r>
              <a:rPr lang="zh-CN" altLang="en-US" sz="1600" dirty="0" smtClean="0"/>
              <a:t>之前，电子版上交</a:t>
            </a:r>
            <a:r>
              <a:rPr lang="en-US" altLang="zh-CN" sz="1600" dirty="0" smtClean="0">
                <a:solidFill>
                  <a:srgbClr val="FF0000"/>
                </a:solidFill>
              </a:rPr>
              <a:t>bitsheji@qq.com</a:t>
            </a:r>
            <a:endParaRPr lang="zh-CN" altLang="zh-CN" sz="1600" dirty="0">
              <a:solidFill>
                <a:srgbClr val="FF0000"/>
              </a:solidFill>
            </a:endParaRPr>
          </a:p>
        </p:txBody>
      </p:sp>
      <p:sp>
        <p:nvSpPr>
          <p:cNvPr id="29" name="文本框 28"/>
          <p:cNvSpPr txBox="1"/>
          <p:nvPr/>
        </p:nvSpPr>
        <p:spPr>
          <a:xfrm>
            <a:off x="942759" y="151447"/>
            <a:ext cx="2031325" cy="461665"/>
          </a:xfrm>
          <a:prstGeom prst="rect">
            <a:avLst/>
          </a:prstGeom>
          <a:noFill/>
        </p:spPr>
        <p:txBody>
          <a:bodyPr wrap="none" rtlCol="0">
            <a:spAutoFit/>
          </a:bodyPr>
          <a:lstStyle/>
          <a:p>
            <a:r>
              <a:rPr lang="zh-CN" altLang="en-US" sz="2400" dirty="0" smtClean="0">
                <a:solidFill>
                  <a:srgbClr val="5F97E4"/>
                </a:solidFill>
                <a:latin typeface="Arial" pitchFamily="34" charset="0"/>
                <a:ea typeface="微软雅黑" pitchFamily="34" charset="-122"/>
                <a:cs typeface="+mn-ea"/>
                <a:sym typeface="Arial" pitchFamily="34" charset="0"/>
              </a:rPr>
              <a:t>总结展示说明</a:t>
            </a:r>
            <a:endParaRPr lang="zh-CN" altLang="en-US" sz="2400" dirty="0">
              <a:solidFill>
                <a:srgbClr val="5F97E4"/>
              </a:solidFill>
              <a:latin typeface="Arial" pitchFamily="34" charset="0"/>
              <a:ea typeface="微软雅黑" pitchFamily="34" charset="-122"/>
              <a:cs typeface="+mn-ea"/>
              <a:sym typeface="Arial" pitchFamily="34" charset="0"/>
            </a:endParaRPr>
          </a:p>
        </p:txBody>
      </p:sp>
    </p:spTree>
    <p:extLst>
      <p:ext uri="{BB962C8B-B14F-4D97-AF65-F5344CB8AC3E}">
        <p14:creationId xmlns:p14="http://schemas.microsoft.com/office/powerpoint/2010/main" val="285739558"/>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decel="50000"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115581" y="601836"/>
            <a:ext cx="7431302" cy="4081117"/>
          </a:xfrm>
          <a:prstGeom prst="rect">
            <a:avLst/>
          </a:prstGeom>
          <a:noFill/>
        </p:spPr>
        <p:txBody>
          <a:bodyPr wrap="square" rtlCol="0">
            <a:spAutoFit/>
          </a:bodyPr>
          <a:lstStyle/>
          <a:p>
            <a:pPr>
              <a:lnSpc>
                <a:spcPct val="120000"/>
              </a:lnSpc>
            </a:pPr>
            <a:r>
              <a:rPr lang="zh-CN" altLang="zh-CN" sz="1200" b="1" dirty="0">
                <a:solidFill>
                  <a:srgbClr val="5F97E4"/>
                </a:solidFill>
              </a:rPr>
              <a:t>三、提交材料</a:t>
            </a:r>
          </a:p>
          <a:p>
            <a:pPr>
              <a:lnSpc>
                <a:spcPct val="120000"/>
              </a:lnSpc>
            </a:pPr>
            <a:r>
              <a:rPr lang="zh-CN" altLang="zh-CN" sz="1200" b="1" dirty="0">
                <a:solidFill>
                  <a:srgbClr val="5F97E4"/>
                </a:solidFill>
              </a:rPr>
              <a:t>（一）基础材料</a:t>
            </a:r>
          </a:p>
          <a:p>
            <a:pPr>
              <a:lnSpc>
                <a:spcPct val="120000"/>
              </a:lnSpc>
            </a:pPr>
            <a:r>
              <a:rPr lang="en-US" altLang="zh-CN" sz="1200" dirty="0"/>
              <a:t>1</a:t>
            </a:r>
            <a:r>
              <a:rPr lang="zh-CN" altLang="zh-CN" sz="1200" dirty="0"/>
              <a:t>．团队通讯一份（附录</a:t>
            </a:r>
            <a:r>
              <a:rPr lang="en-US" altLang="zh-CN" sz="1200" dirty="0"/>
              <a:t>5</a:t>
            </a:r>
            <a:r>
              <a:rPr lang="zh-CN" altLang="zh-CN" sz="1200" dirty="0"/>
              <a:t>），不少于</a:t>
            </a:r>
            <a:r>
              <a:rPr lang="en-US" altLang="zh-CN" sz="1200" dirty="0"/>
              <a:t>4000</a:t>
            </a:r>
            <a:r>
              <a:rPr lang="zh-CN" altLang="zh-CN" sz="1200" dirty="0" smtClean="0"/>
              <a:t>字</a:t>
            </a:r>
            <a:r>
              <a:rPr lang="zh-CN" altLang="zh-CN" sz="1200" dirty="0"/>
              <a:t>，</a:t>
            </a:r>
            <a:r>
              <a:rPr lang="zh-CN" altLang="zh-CN" sz="1200" dirty="0" smtClean="0"/>
              <a:t>反映实践活动</a:t>
            </a:r>
            <a:r>
              <a:rPr lang="zh-CN" altLang="zh-CN" sz="1200" dirty="0"/>
              <a:t>全貌。要求内容详细深入、注重思想意义、强调形象生动、突出评论性。通讯质量将作为评选优秀社会实践团队的重要依据，择优汇编并正式出版；</a:t>
            </a:r>
          </a:p>
          <a:p>
            <a:pPr>
              <a:lnSpc>
                <a:spcPct val="120000"/>
              </a:lnSpc>
            </a:pPr>
            <a:r>
              <a:rPr lang="en-US" altLang="zh-CN" sz="1200" dirty="0"/>
              <a:t>2</a:t>
            </a:r>
            <a:r>
              <a:rPr lang="zh-CN" altLang="zh-CN" sz="1200" dirty="0"/>
              <a:t>．有代表性的活动照片</a:t>
            </a:r>
            <a:r>
              <a:rPr lang="en-US" altLang="zh-CN" sz="1200" dirty="0"/>
              <a:t>5</a:t>
            </a:r>
            <a:r>
              <a:rPr lang="zh-CN" altLang="zh-CN" sz="1200" dirty="0"/>
              <a:t>张以上，其中必须有一张包括全体实践成员及带队老师的在实践地明显标志前的合影。要求分辨率在</a:t>
            </a:r>
            <a:r>
              <a:rPr lang="en-US" altLang="zh-CN" sz="1200" dirty="0"/>
              <a:t>1280×960</a:t>
            </a:r>
            <a:r>
              <a:rPr lang="zh-CN" altLang="zh-CN" sz="1200" dirty="0"/>
              <a:t>以上，存为</a:t>
            </a:r>
            <a:r>
              <a:rPr lang="en-US" altLang="zh-CN" sz="1200" dirty="0"/>
              <a:t>JPEG</a:t>
            </a:r>
            <a:r>
              <a:rPr lang="zh-CN" altLang="zh-CN" sz="1200" dirty="0"/>
              <a:t>格式，文件名应体现照片内容，例如“队员在</a:t>
            </a:r>
            <a:r>
              <a:rPr lang="en-US" altLang="zh-CN" sz="1200" dirty="0"/>
              <a:t>XXX</a:t>
            </a:r>
            <a:r>
              <a:rPr lang="zh-CN" altLang="zh-CN" sz="1200" dirty="0"/>
              <a:t>地中心广场进行问卷调查”，并将所有照片统一压缩后上交</a:t>
            </a:r>
            <a:r>
              <a:rPr lang="zh-CN" altLang="zh-CN" sz="1200" dirty="0" smtClean="0"/>
              <a:t>。</a:t>
            </a:r>
            <a:endParaRPr lang="en-US" altLang="zh-CN" sz="1200" dirty="0" smtClean="0"/>
          </a:p>
          <a:p>
            <a:pPr latinLnBrk="1">
              <a:lnSpc>
                <a:spcPct val="120000"/>
              </a:lnSpc>
            </a:pPr>
            <a:r>
              <a:rPr lang="en-US" altLang="zh-CN" sz="1200" dirty="0"/>
              <a:t>3. </a:t>
            </a:r>
            <a:r>
              <a:rPr lang="zh-CN" altLang="zh-CN" sz="1200" dirty="0"/>
              <a:t>团队个人实践感悟电子版（每人一份），不少于</a:t>
            </a:r>
            <a:r>
              <a:rPr lang="en-US" altLang="zh-CN" sz="1200" dirty="0"/>
              <a:t>300</a:t>
            </a:r>
            <a:r>
              <a:rPr lang="zh-CN" altLang="zh-CN" sz="1200" dirty="0"/>
              <a:t>字，要求语言精练，直抒胸臆。</a:t>
            </a:r>
          </a:p>
          <a:p>
            <a:pPr>
              <a:lnSpc>
                <a:spcPct val="120000"/>
              </a:lnSpc>
            </a:pPr>
            <a:r>
              <a:rPr lang="zh-CN" altLang="zh-CN" sz="1200" b="1" dirty="0">
                <a:solidFill>
                  <a:srgbClr val="5F97E4"/>
                </a:solidFill>
              </a:rPr>
              <a:t>（二）分类材料</a:t>
            </a:r>
          </a:p>
          <a:p>
            <a:pPr>
              <a:lnSpc>
                <a:spcPct val="120000"/>
              </a:lnSpc>
            </a:pPr>
            <a:r>
              <a:rPr lang="zh-CN" altLang="zh-CN" sz="1200" b="1" dirty="0">
                <a:solidFill>
                  <a:srgbClr val="5F97E4"/>
                </a:solidFill>
              </a:rPr>
              <a:t>（三）选交材料</a:t>
            </a:r>
          </a:p>
          <a:p>
            <a:pPr>
              <a:lnSpc>
                <a:spcPct val="120000"/>
              </a:lnSpc>
            </a:pPr>
            <a:r>
              <a:rPr lang="en-US" altLang="zh-CN" sz="1200" dirty="0"/>
              <a:t>1</a:t>
            </a:r>
            <a:r>
              <a:rPr lang="zh-CN" altLang="zh-CN" sz="1200" dirty="0"/>
              <a:t>．团队实践活动开展情况意见反馈表（附录</a:t>
            </a:r>
            <a:r>
              <a:rPr lang="en-US" altLang="zh-CN" sz="1200" dirty="0"/>
              <a:t>6</a:t>
            </a:r>
            <a:r>
              <a:rPr lang="zh-CN" altLang="zh-CN" sz="1200" dirty="0"/>
              <a:t>）；</a:t>
            </a:r>
          </a:p>
          <a:p>
            <a:pPr>
              <a:lnSpc>
                <a:spcPct val="120000"/>
              </a:lnSpc>
            </a:pPr>
            <a:r>
              <a:rPr lang="en-US" altLang="zh-CN" sz="1200" dirty="0"/>
              <a:t>2</a:t>
            </a:r>
            <a:r>
              <a:rPr lang="zh-CN" altLang="zh-CN" sz="1200" dirty="0"/>
              <a:t>．当地领导或者知名人士对社会实践活动的题词、接收单位评语；</a:t>
            </a:r>
          </a:p>
          <a:p>
            <a:pPr>
              <a:lnSpc>
                <a:spcPct val="120000"/>
              </a:lnSpc>
            </a:pPr>
            <a:r>
              <a:rPr lang="en-US" altLang="zh-CN" sz="1200" dirty="0"/>
              <a:t>3</a:t>
            </a:r>
            <a:r>
              <a:rPr lang="zh-CN" altLang="zh-CN" sz="1200" dirty="0"/>
              <a:t>．接收单位关于建立实践基地的反馈表（附录</a:t>
            </a:r>
            <a:r>
              <a:rPr lang="en-US" altLang="zh-CN" sz="1200" dirty="0"/>
              <a:t>7</a:t>
            </a:r>
            <a:r>
              <a:rPr lang="zh-CN" altLang="zh-CN" sz="1200" dirty="0"/>
              <a:t>）；</a:t>
            </a:r>
          </a:p>
          <a:p>
            <a:pPr>
              <a:lnSpc>
                <a:spcPct val="120000"/>
              </a:lnSpc>
            </a:pPr>
            <a:r>
              <a:rPr lang="en-US" altLang="zh-CN" sz="1200" dirty="0"/>
              <a:t>4</a:t>
            </a:r>
            <a:r>
              <a:rPr lang="zh-CN" altLang="zh-CN" sz="1200" dirty="0"/>
              <a:t>．媒体相关报道，需提供链接和截图；</a:t>
            </a:r>
          </a:p>
          <a:p>
            <a:pPr>
              <a:lnSpc>
                <a:spcPct val="120000"/>
              </a:lnSpc>
            </a:pPr>
            <a:r>
              <a:rPr lang="en-US" altLang="zh-CN" sz="1200" dirty="0"/>
              <a:t>5</a:t>
            </a:r>
            <a:r>
              <a:rPr lang="zh-CN" altLang="zh-CN" sz="1200" dirty="0"/>
              <a:t>．实践活动视频等其他资料</a:t>
            </a:r>
            <a:r>
              <a:rPr lang="zh-CN" altLang="zh-CN" sz="1200" dirty="0" smtClean="0"/>
              <a:t>。</a:t>
            </a:r>
            <a:endParaRPr lang="zh-CN" altLang="zh-CN" sz="1200" dirty="0"/>
          </a:p>
          <a:p>
            <a:pPr>
              <a:lnSpc>
                <a:spcPct val="120000"/>
              </a:lnSpc>
            </a:pPr>
            <a:r>
              <a:rPr lang="zh-CN" altLang="zh-CN" sz="1200" b="1" dirty="0">
                <a:solidFill>
                  <a:srgbClr val="5F97E4"/>
                </a:solidFill>
              </a:rPr>
              <a:t>四、成果交流</a:t>
            </a:r>
          </a:p>
          <a:p>
            <a:pPr>
              <a:lnSpc>
                <a:spcPct val="120000"/>
              </a:lnSpc>
            </a:pPr>
            <a:r>
              <a:rPr lang="zh-CN" altLang="zh-CN" sz="1200" dirty="0"/>
              <a:t>各学院至少组织一次本单位团队报告会、经验交流会或实践成果展等活动，全面展示社会实践团队的风采及实践内容，突出团员在实践过程中的收获</a:t>
            </a:r>
            <a:r>
              <a:rPr lang="zh-CN" altLang="zh-CN" sz="1200" dirty="0" smtClean="0"/>
              <a:t>。</a:t>
            </a:r>
            <a:endParaRPr lang="zh-CN" altLang="zh-CN" sz="1200" dirty="0"/>
          </a:p>
        </p:txBody>
      </p:sp>
      <p:sp>
        <p:nvSpPr>
          <p:cNvPr id="29" name="文本框 28"/>
          <p:cNvSpPr txBox="1"/>
          <p:nvPr/>
        </p:nvSpPr>
        <p:spPr>
          <a:xfrm>
            <a:off x="942759" y="151447"/>
            <a:ext cx="2031325" cy="461665"/>
          </a:xfrm>
          <a:prstGeom prst="rect">
            <a:avLst/>
          </a:prstGeom>
          <a:noFill/>
        </p:spPr>
        <p:txBody>
          <a:bodyPr wrap="none" rtlCol="0">
            <a:spAutoFit/>
          </a:bodyPr>
          <a:lstStyle/>
          <a:p>
            <a:r>
              <a:rPr lang="zh-CN" altLang="en-US" sz="2400" dirty="0">
                <a:solidFill>
                  <a:srgbClr val="5F97E4"/>
                </a:solidFill>
                <a:latin typeface="Arial" pitchFamily="34" charset="0"/>
                <a:ea typeface="微软雅黑" pitchFamily="34" charset="-122"/>
                <a:cs typeface="+mn-ea"/>
                <a:sym typeface="Arial" pitchFamily="34" charset="0"/>
              </a:rPr>
              <a:t>总结展示说明</a:t>
            </a:r>
          </a:p>
        </p:txBody>
      </p:sp>
    </p:spTree>
    <p:extLst>
      <p:ext uri="{BB962C8B-B14F-4D97-AF65-F5344CB8AC3E}">
        <p14:creationId xmlns:p14="http://schemas.microsoft.com/office/powerpoint/2010/main" val="1476411929"/>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decel="50000" fill="hold" nodeType="with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fill="hold"/>
                                        <p:tgtEl>
                                          <p:spTgt spid="35"/>
                                        </p:tgtEl>
                                        <p:attrNameLst>
                                          <p:attrName>ppt_x</p:attrName>
                                        </p:attrNameLst>
                                      </p:cBhvr>
                                      <p:tavLst>
                                        <p:tav tm="0">
                                          <p:val>
                                            <p:strVal val="1+#ppt_w/2"/>
                                          </p:val>
                                        </p:tav>
                                        <p:tav tm="100000">
                                          <p:val>
                                            <p:strVal val="#ppt_x"/>
                                          </p:val>
                                        </p:tav>
                                      </p:tavLst>
                                    </p:anim>
                                    <p:anim calcmode="lin" valueType="num">
                                      <p:cBhvr additive="base">
                                        <p:cTn id="8" dur="500" fill="hold"/>
                                        <p:tgtEl>
                                          <p:spTgt spid="3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29"/>
                                        </p:tgtEl>
                                        <p:attrNameLst>
                                          <p:attrName>style.visibility</p:attrName>
                                        </p:attrNameLst>
                                      </p:cBhvr>
                                      <p:to>
                                        <p:strVal val="visible"/>
                                      </p:to>
                                    </p:set>
                                    <p:animEffect transition="in" filter="fade">
                                      <p:cBhvr>
                                        <p:cTn id="12"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rotWithShape="1">
          <a:blip r:embed="rId3">
            <a:extLst>
              <a:ext uri="{28A0092B-C50C-407E-A947-70E740481C1C}">
                <a14:useLocalDpi xmlns:a14="http://schemas.microsoft.com/office/drawing/2010/main" val="0"/>
              </a:ext>
            </a:extLst>
          </a:blip>
          <a:srcRect l="19907" r="19908"/>
          <a:stretch>
            <a:fillRect/>
          </a:stretch>
        </p:blipFill>
        <p:spPr>
          <a:xfrm>
            <a:off x="0" y="-1"/>
            <a:ext cx="9144000" cy="5143502"/>
          </a:xfrm>
          <a:prstGeom prst="rect">
            <a:avLst/>
          </a:prstGeom>
        </p:spPr>
      </p:pic>
      <p:sp>
        <p:nvSpPr>
          <p:cNvPr id="3" name="等腰三角形 2"/>
          <p:cNvSpPr/>
          <p:nvPr/>
        </p:nvSpPr>
        <p:spPr>
          <a:xfrm rot="20305759">
            <a:off x="2351194" y="605731"/>
            <a:ext cx="3942623" cy="3398813"/>
          </a:xfrm>
          <a:prstGeom prst="triangle">
            <a:avLst/>
          </a:prstGeom>
          <a:solidFill>
            <a:srgbClr val="5F97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5" name="文本框 4"/>
          <p:cNvSpPr txBox="1"/>
          <p:nvPr/>
        </p:nvSpPr>
        <p:spPr>
          <a:xfrm>
            <a:off x="2633008" y="1971585"/>
            <a:ext cx="3877985" cy="1200329"/>
          </a:xfrm>
          <a:prstGeom prst="rect">
            <a:avLst/>
          </a:prstGeom>
          <a:noFill/>
        </p:spPr>
        <p:txBody>
          <a:bodyPr wrap="none" rtlCol="0">
            <a:spAutoFit/>
          </a:bodyPr>
          <a:lstStyle/>
          <a:p>
            <a:r>
              <a:rPr lang="zh-CN" altLang="en-US" sz="7200" dirty="0">
                <a:solidFill>
                  <a:schemeClr val="bg1"/>
                </a:solidFill>
                <a:effectLst>
                  <a:outerShdw blurRad="38100" dist="38100" dir="2700000" algn="tl">
                    <a:srgbClr val="000000">
                      <a:alpha val="43137"/>
                    </a:srgbClr>
                  </a:outerShdw>
                </a:effectLst>
                <a:latin typeface="Arial" pitchFamily="34" charset="0"/>
                <a:ea typeface="微软雅黑" pitchFamily="34" charset="-122"/>
                <a:cs typeface="+mn-ea"/>
                <a:sym typeface="Arial" pitchFamily="34" charset="0"/>
              </a:rPr>
              <a:t>谢谢观看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文本框 28"/>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组织机构</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7" name="组 6"/>
          <p:cNvGrpSpPr/>
          <p:nvPr/>
        </p:nvGrpSpPr>
        <p:grpSpPr>
          <a:xfrm>
            <a:off x="2537467" y="1477217"/>
            <a:ext cx="4144722" cy="2201783"/>
            <a:chOff x="2537467" y="1477217"/>
            <a:chExt cx="4144722" cy="2201783"/>
          </a:xfrm>
        </p:grpSpPr>
        <p:grpSp>
          <p:nvGrpSpPr>
            <p:cNvPr id="2" name="组 1"/>
            <p:cNvGrpSpPr/>
            <p:nvPr/>
          </p:nvGrpSpPr>
          <p:grpSpPr>
            <a:xfrm>
              <a:off x="2537467" y="1477217"/>
              <a:ext cx="1285998" cy="310968"/>
              <a:chOff x="2340260" y="1390581"/>
              <a:chExt cx="1285998" cy="310968"/>
            </a:xfrm>
          </p:grpSpPr>
          <p:sp>
            <p:nvSpPr>
              <p:cNvPr id="56" name="Text Placeholder 3"/>
              <p:cNvSpPr txBox="1"/>
              <p:nvPr/>
            </p:nvSpPr>
            <p:spPr>
              <a:xfrm>
                <a:off x="2728576" y="1434594"/>
                <a:ext cx="897682"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1"/>
                    </a:solidFill>
                    <a:effectLst/>
                    <a:uLnTx/>
                    <a:uFillTx/>
                    <a:latin typeface="Arial" pitchFamily="34" charset="0"/>
                    <a:ea typeface="微软雅黑" pitchFamily="34" charset="-122"/>
                    <a:sym typeface="Arial" pitchFamily="34" charset="0"/>
                  </a:rPr>
                  <a:t>学校工作组</a:t>
                </a:r>
                <a:endParaRPr kumimoji="0" lang="en-US" b="1" i="0" u="none" strike="noStrike" kern="1200" cap="none" spc="0" normalizeH="0" baseline="0" noProof="0" dirty="0">
                  <a:ln>
                    <a:noFill/>
                  </a:ln>
                  <a:solidFill>
                    <a:schemeClr val="accent1"/>
                  </a:solidFill>
                  <a:effectLst/>
                  <a:uLnTx/>
                  <a:uFillTx/>
                  <a:latin typeface="Arial" pitchFamily="34" charset="0"/>
                  <a:ea typeface="微软雅黑" pitchFamily="34" charset="-122"/>
                  <a:sym typeface="Arial" pitchFamily="34" charset="0"/>
                </a:endParaRPr>
              </a:p>
            </p:txBody>
          </p:sp>
          <p:sp>
            <p:nvSpPr>
              <p:cNvPr id="38" name="Freeform 45"/>
              <p:cNvSpPr>
                <a:spLocks noEditPoints="1"/>
              </p:cNvSpPr>
              <p:nvPr/>
            </p:nvSpPr>
            <p:spPr bwMode="auto">
              <a:xfrm>
                <a:off x="2340260" y="1390581"/>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grpSp>
          <p:nvGrpSpPr>
            <p:cNvPr id="3" name="组 2"/>
            <p:cNvGrpSpPr/>
            <p:nvPr/>
          </p:nvGrpSpPr>
          <p:grpSpPr>
            <a:xfrm>
              <a:off x="2537467" y="2408099"/>
              <a:ext cx="1285998" cy="310968"/>
              <a:chOff x="2340260" y="2321463"/>
              <a:chExt cx="1285998" cy="310968"/>
            </a:xfrm>
          </p:grpSpPr>
          <p:sp>
            <p:nvSpPr>
              <p:cNvPr id="67" name="Text Placeholder 3"/>
              <p:cNvSpPr txBox="1"/>
              <p:nvPr/>
            </p:nvSpPr>
            <p:spPr>
              <a:xfrm>
                <a:off x="2728576" y="2356306"/>
                <a:ext cx="897682"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2"/>
                    </a:solidFill>
                    <a:effectLst/>
                    <a:uLnTx/>
                    <a:uFillTx/>
                    <a:latin typeface="Arial" pitchFamily="34" charset="0"/>
                    <a:ea typeface="微软雅黑" pitchFamily="34" charset="-122"/>
                    <a:sym typeface="Arial" pitchFamily="34" charset="0"/>
                  </a:rPr>
                  <a:t>学生工作部</a:t>
                </a:r>
                <a:endParaRPr kumimoji="0" lang="en-US" b="1" i="0" u="none" strike="noStrike" kern="1200" cap="none" spc="0" normalizeH="0" baseline="0" noProof="0" dirty="0">
                  <a:ln>
                    <a:noFill/>
                  </a:ln>
                  <a:solidFill>
                    <a:schemeClr val="accent2"/>
                  </a:solidFill>
                  <a:effectLst/>
                  <a:uLnTx/>
                  <a:uFillTx/>
                  <a:latin typeface="Arial" pitchFamily="34" charset="0"/>
                  <a:ea typeface="微软雅黑" pitchFamily="34" charset="-122"/>
                  <a:sym typeface="Arial" pitchFamily="34" charset="0"/>
                </a:endParaRPr>
              </a:p>
            </p:txBody>
          </p:sp>
          <p:sp>
            <p:nvSpPr>
              <p:cNvPr id="39" name="Freeform 45"/>
              <p:cNvSpPr>
                <a:spLocks noEditPoints="1"/>
              </p:cNvSpPr>
              <p:nvPr/>
            </p:nvSpPr>
            <p:spPr bwMode="auto">
              <a:xfrm>
                <a:off x="2340260" y="2321463"/>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2"/>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grpSp>
          <p:nvGrpSpPr>
            <p:cNvPr id="5" name="组 4"/>
            <p:cNvGrpSpPr/>
            <p:nvPr/>
          </p:nvGrpSpPr>
          <p:grpSpPr>
            <a:xfrm>
              <a:off x="5210556" y="1477217"/>
              <a:ext cx="933024" cy="310968"/>
              <a:chOff x="5013349" y="1390581"/>
              <a:chExt cx="933024" cy="310968"/>
            </a:xfrm>
          </p:grpSpPr>
          <p:sp>
            <p:nvSpPr>
              <p:cNvPr id="50" name="Text Placeholder 3"/>
              <p:cNvSpPr txBox="1"/>
              <p:nvPr/>
            </p:nvSpPr>
            <p:spPr>
              <a:xfrm>
                <a:off x="5407764" y="1434594"/>
                <a:ext cx="538609"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4"/>
                    </a:solidFill>
                    <a:effectLst/>
                    <a:uLnTx/>
                    <a:uFillTx/>
                    <a:latin typeface="Arial" pitchFamily="34" charset="0"/>
                    <a:ea typeface="微软雅黑" pitchFamily="34" charset="-122"/>
                    <a:sym typeface="Arial" pitchFamily="34" charset="0"/>
                  </a:rPr>
                  <a:t>教务处</a:t>
                </a:r>
                <a:endParaRPr kumimoji="0" lang="en-US" b="1" i="0" u="none" strike="noStrike" kern="1200" cap="none" spc="0" normalizeH="0" baseline="0" noProof="0" dirty="0">
                  <a:ln>
                    <a:noFill/>
                  </a:ln>
                  <a:solidFill>
                    <a:schemeClr val="accent4"/>
                  </a:solidFill>
                  <a:effectLst/>
                  <a:uLnTx/>
                  <a:uFillTx/>
                  <a:latin typeface="Arial" pitchFamily="34" charset="0"/>
                  <a:ea typeface="微软雅黑" pitchFamily="34" charset="-122"/>
                  <a:sym typeface="Arial" pitchFamily="34" charset="0"/>
                </a:endParaRPr>
              </a:p>
            </p:txBody>
          </p:sp>
          <p:sp>
            <p:nvSpPr>
              <p:cNvPr id="41" name="Freeform 45"/>
              <p:cNvSpPr>
                <a:spLocks noEditPoints="1"/>
              </p:cNvSpPr>
              <p:nvPr/>
            </p:nvSpPr>
            <p:spPr bwMode="auto">
              <a:xfrm>
                <a:off x="5013349" y="1390581"/>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4"/>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grpSp>
          <p:nvGrpSpPr>
            <p:cNvPr id="6" name="组 5"/>
            <p:cNvGrpSpPr/>
            <p:nvPr/>
          </p:nvGrpSpPr>
          <p:grpSpPr>
            <a:xfrm>
              <a:off x="5210556" y="2408099"/>
              <a:ext cx="1471633" cy="310968"/>
              <a:chOff x="5013349" y="2321463"/>
              <a:chExt cx="1471633" cy="310968"/>
            </a:xfrm>
          </p:grpSpPr>
          <p:sp>
            <p:nvSpPr>
              <p:cNvPr id="71" name="Text Placeholder 3"/>
              <p:cNvSpPr txBox="1"/>
              <p:nvPr/>
            </p:nvSpPr>
            <p:spPr>
              <a:xfrm>
                <a:off x="5407764" y="2356306"/>
                <a:ext cx="1077218"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5"/>
                    </a:solidFill>
                    <a:effectLst/>
                    <a:uLnTx/>
                    <a:uFillTx/>
                    <a:latin typeface="Arial" pitchFamily="34" charset="0"/>
                    <a:ea typeface="微软雅黑" pitchFamily="34" charset="-122"/>
                    <a:sym typeface="Arial" pitchFamily="34" charset="0"/>
                  </a:rPr>
                  <a:t>校友会办公室</a:t>
                </a:r>
                <a:endParaRPr kumimoji="0" lang="en-US" b="1" i="0" u="none" strike="noStrike" kern="1200" cap="none" spc="0" normalizeH="0" baseline="0" noProof="0" dirty="0">
                  <a:ln>
                    <a:noFill/>
                  </a:ln>
                  <a:solidFill>
                    <a:schemeClr val="accent5"/>
                  </a:solidFill>
                  <a:effectLst/>
                  <a:uLnTx/>
                  <a:uFillTx/>
                  <a:latin typeface="Arial" pitchFamily="34" charset="0"/>
                  <a:ea typeface="微软雅黑" pitchFamily="34" charset="-122"/>
                  <a:sym typeface="Arial" pitchFamily="34" charset="0"/>
                </a:endParaRPr>
              </a:p>
            </p:txBody>
          </p:sp>
          <p:sp>
            <p:nvSpPr>
              <p:cNvPr id="42" name="Freeform 45"/>
              <p:cNvSpPr>
                <a:spLocks noEditPoints="1"/>
              </p:cNvSpPr>
              <p:nvPr/>
            </p:nvSpPr>
            <p:spPr bwMode="auto">
              <a:xfrm>
                <a:off x="5013349" y="2321463"/>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5"/>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grpSp>
          <p:nvGrpSpPr>
            <p:cNvPr id="4" name="组 3"/>
            <p:cNvGrpSpPr/>
            <p:nvPr/>
          </p:nvGrpSpPr>
          <p:grpSpPr>
            <a:xfrm>
              <a:off x="2555738" y="3296633"/>
              <a:ext cx="971385" cy="382367"/>
              <a:chOff x="2358531" y="3090213"/>
              <a:chExt cx="971385" cy="382367"/>
            </a:xfrm>
          </p:grpSpPr>
          <p:sp>
            <p:nvSpPr>
              <p:cNvPr id="43" name="Freeform 45"/>
              <p:cNvSpPr>
                <a:spLocks noEditPoints="1"/>
              </p:cNvSpPr>
              <p:nvPr/>
            </p:nvSpPr>
            <p:spPr bwMode="auto">
              <a:xfrm>
                <a:off x="2358531" y="3090213"/>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6"/>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45" name="Text Placeholder 3"/>
              <p:cNvSpPr txBox="1"/>
              <p:nvPr/>
            </p:nvSpPr>
            <p:spPr>
              <a:xfrm>
                <a:off x="2752538" y="3103248"/>
                <a:ext cx="577378" cy="36933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zh-CN" altLang="en-US" sz="1400" b="1" dirty="0" smtClean="0">
                    <a:solidFill>
                      <a:schemeClr val="bg1">
                        <a:lumMod val="65000"/>
                      </a:schemeClr>
                    </a:solidFill>
                    <a:latin typeface="Arial" pitchFamily="34" charset="0"/>
                    <a:ea typeface="微软雅黑" pitchFamily="34" charset="-122"/>
                    <a:sym typeface="Arial" pitchFamily="34" charset="0"/>
                  </a:rPr>
                  <a:t>校团委</a:t>
                </a:r>
                <a:r>
                  <a:rPr lang="en-US" sz="1000" dirty="0">
                    <a:solidFill>
                      <a:schemeClr val="tx2">
                        <a:lumMod val="50000"/>
                        <a:lumOff val="50000"/>
                      </a:schemeClr>
                    </a:solidFill>
                    <a:latin typeface="Arial" pitchFamily="34" charset="0"/>
                    <a:ea typeface="微软雅黑" pitchFamily="34" charset="-122"/>
                    <a:sym typeface="Arial" pitchFamily="34" charset="0"/>
                  </a:rPr>
                  <a:t/>
                </a:r>
                <a:br>
                  <a:rPr lang="en-US" sz="1000" dirty="0">
                    <a:solidFill>
                      <a:schemeClr val="tx2">
                        <a:lumMod val="50000"/>
                        <a:lumOff val="50000"/>
                      </a:schemeClr>
                    </a:solidFill>
                    <a:latin typeface="Arial" pitchFamily="34" charset="0"/>
                    <a:ea typeface="微软雅黑" pitchFamily="34" charset="-122"/>
                    <a:sym typeface="Arial" pitchFamily="34" charset="0"/>
                  </a:rPr>
                </a:br>
                <a:endParaRPr lang="en-US" sz="1000" dirty="0">
                  <a:solidFill>
                    <a:schemeClr val="tx2">
                      <a:lumMod val="50000"/>
                      <a:lumOff val="50000"/>
                    </a:schemeClr>
                  </a:solidFill>
                  <a:latin typeface="Arial" pitchFamily="34" charset="0"/>
                  <a:ea typeface="微软雅黑" pitchFamily="34" charset="-122"/>
                  <a:sym typeface="Arial" pitchFamily="34" charset="0"/>
                </a:endParaRPr>
              </a:p>
            </p:txBody>
          </p:sp>
        </p:grpSp>
      </p:gr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99"/>
          <p:cNvSpPr/>
          <p:nvPr/>
        </p:nvSpPr>
        <p:spPr>
          <a:xfrm rot="2700000">
            <a:off x="4478177" y="3656519"/>
            <a:ext cx="172820" cy="1728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cxnSp>
        <p:nvCxnSpPr>
          <p:cNvPr id="101" name="Straight Connector 100"/>
          <p:cNvCxnSpPr/>
          <p:nvPr/>
        </p:nvCxnSpPr>
        <p:spPr>
          <a:xfrm flipH="1">
            <a:off x="2959004" y="3742929"/>
            <a:ext cx="1368166"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H="1">
            <a:off x="4816830" y="3742929"/>
            <a:ext cx="1310559"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5" name="Freeform 45"/>
          <p:cNvSpPr>
            <a:spLocks noEditPoints="1"/>
          </p:cNvSpPr>
          <p:nvPr/>
        </p:nvSpPr>
        <p:spPr bwMode="auto">
          <a:xfrm>
            <a:off x="1752497" y="2097757"/>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16" name="文本框 15"/>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活动主题</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
        <p:nvSpPr>
          <p:cNvPr id="2" name="矩形 1"/>
          <p:cNvSpPr/>
          <p:nvPr/>
        </p:nvSpPr>
        <p:spPr>
          <a:xfrm>
            <a:off x="2037292" y="2020232"/>
            <a:ext cx="6097787" cy="400110"/>
          </a:xfrm>
          <a:prstGeom prst="rect">
            <a:avLst/>
          </a:prstGeom>
        </p:spPr>
        <p:txBody>
          <a:bodyPr wrap="square">
            <a:spAutoFit/>
          </a:bodyPr>
          <a:lstStyle/>
          <a:p>
            <a:r>
              <a:rPr lang="zh-CN" altLang="zh-CN" dirty="0"/>
              <a:t>青年</a:t>
            </a:r>
            <a:r>
              <a:rPr lang="zh-CN" altLang="zh-CN" b="1" dirty="0">
                <a:solidFill>
                  <a:schemeClr val="accent3">
                    <a:lumMod val="50000"/>
                  </a:schemeClr>
                </a:solidFill>
              </a:rPr>
              <a:t>服务</a:t>
            </a:r>
            <a:r>
              <a:rPr lang="zh-CN" altLang="zh-CN" dirty="0"/>
              <a:t>国家——投身助力十三五，青春奋进中国梦 </a:t>
            </a:r>
            <a:endParaRPr lang="zh-CN" altLang="en-US" dirty="0"/>
          </a:p>
        </p:txBody>
      </p:sp>
    </p:spTree>
    <p:extLst>
      <p:ext uri="{BB962C8B-B14F-4D97-AF65-F5344CB8AC3E}">
        <p14:creationId xmlns:p14="http://schemas.microsoft.com/office/powerpoint/2010/main" val="2329175852"/>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p:cTn id="7" dur="500" fill="hold"/>
                                        <p:tgtEl>
                                          <p:spTgt spid="100"/>
                                        </p:tgtEl>
                                        <p:attrNameLst>
                                          <p:attrName>ppt_w</p:attrName>
                                        </p:attrNameLst>
                                      </p:cBhvr>
                                      <p:tavLst>
                                        <p:tav tm="0">
                                          <p:val>
                                            <p:fltVal val="0"/>
                                          </p:val>
                                        </p:tav>
                                        <p:tav tm="100000">
                                          <p:val>
                                            <p:strVal val="#ppt_w"/>
                                          </p:val>
                                        </p:tav>
                                      </p:tavLst>
                                    </p:anim>
                                    <p:anim calcmode="lin" valueType="num">
                                      <p:cBhvr>
                                        <p:cTn id="8" dur="500" fill="hold"/>
                                        <p:tgtEl>
                                          <p:spTgt spid="100"/>
                                        </p:tgtEl>
                                        <p:attrNameLst>
                                          <p:attrName>ppt_h</p:attrName>
                                        </p:attrNameLst>
                                      </p:cBhvr>
                                      <p:tavLst>
                                        <p:tav tm="0">
                                          <p:val>
                                            <p:fltVal val="0"/>
                                          </p:val>
                                        </p:tav>
                                        <p:tav tm="100000">
                                          <p:val>
                                            <p:strVal val="#ppt_h"/>
                                          </p:val>
                                        </p:tav>
                                      </p:tavLst>
                                    </p:anim>
                                    <p:animEffect transition="in" filter="fade">
                                      <p:cBhvr>
                                        <p:cTn id="9" dur="500"/>
                                        <p:tgtEl>
                                          <p:spTgt spid="100"/>
                                        </p:tgtEl>
                                      </p:cBhvr>
                                    </p:animEffect>
                                  </p:childTnLst>
                                </p:cTn>
                              </p:par>
                              <p:par>
                                <p:cTn id="10" presetID="18" presetClass="entr" presetSubtype="6" fill="hold" nodeType="withEffect">
                                  <p:stCondLst>
                                    <p:cond delay="0"/>
                                  </p:stCondLst>
                                  <p:childTnLst>
                                    <p:set>
                                      <p:cBhvr>
                                        <p:cTn id="11" dur="1" fill="hold">
                                          <p:stCondLst>
                                            <p:cond delay="0"/>
                                          </p:stCondLst>
                                        </p:cTn>
                                        <p:tgtEl>
                                          <p:spTgt spid="102"/>
                                        </p:tgtEl>
                                        <p:attrNameLst>
                                          <p:attrName>style.visibility</p:attrName>
                                        </p:attrNameLst>
                                      </p:cBhvr>
                                      <p:to>
                                        <p:strVal val="visible"/>
                                      </p:to>
                                    </p:set>
                                    <p:animEffect transition="in" filter="strips(downRight)">
                                      <p:cBhvr>
                                        <p:cTn id="12" dur="500"/>
                                        <p:tgtEl>
                                          <p:spTgt spid="102"/>
                                        </p:tgtEl>
                                      </p:cBhvr>
                                    </p:animEffect>
                                  </p:childTnLst>
                                </p:cTn>
                              </p:par>
                              <p:par>
                                <p:cTn id="13" presetID="18" presetClass="entr" presetSubtype="12" fill="hold" nodeType="withEffect">
                                  <p:stCondLst>
                                    <p:cond delay="0"/>
                                  </p:stCondLst>
                                  <p:childTnLst>
                                    <p:set>
                                      <p:cBhvr>
                                        <p:cTn id="14" dur="1" fill="hold">
                                          <p:stCondLst>
                                            <p:cond delay="0"/>
                                          </p:stCondLst>
                                        </p:cTn>
                                        <p:tgtEl>
                                          <p:spTgt spid="101"/>
                                        </p:tgtEl>
                                        <p:attrNameLst>
                                          <p:attrName>style.visibility</p:attrName>
                                        </p:attrNameLst>
                                      </p:cBhvr>
                                      <p:to>
                                        <p:strVal val="visible"/>
                                      </p:to>
                                    </p:set>
                                    <p:animEffect transition="in" filter="strips(downLeft)">
                                      <p:cBhvr>
                                        <p:cTn id="15" dur="500"/>
                                        <p:tgtEl>
                                          <p:spTgt spid="101"/>
                                        </p:tgtEl>
                                      </p:cBhvr>
                                    </p:animEffect>
                                  </p:childTnLst>
                                </p:cTn>
                              </p:par>
                            </p:childTnLst>
                          </p:cTn>
                        </p:par>
                        <p:par>
                          <p:cTn id="16" fill="hold">
                            <p:stCondLst>
                              <p:cond delay="500"/>
                            </p:stCondLst>
                            <p:childTnLst>
                              <p:par>
                                <p:cTn id="17" presetID="2" presetClass="entr" presetSubtype="4" accel="50000" decel="50000" fill="hold" grpId="0"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additive="base">
                                        <p:cTn id="19" dur="500" fill="hold"/>
                                        <p:tgtEl>
                                          <p:spTgt spid="15"/>
                                        </p:tgtEl>
                                        <p:attrNameLst>
                                          <p:attrName>ppt_x</p:attrName>
                                        </p:attrNameLst>
                                      </p:cBhvr>
                                      <p:tavLst>
                                        <p:tav tm="0">
                                          <p:val>
                                            <p:strVal val="#ppt_x"/>
                                          </p:val>
                                        </p:tav>
                                        <p:tav tm="100000">
                                          <p:val>
                                            <p:strVal val="#ppt_x"/>
                                          </p:val>
                                        </p:tav>
                                      </p:tavLst>
                                    </p:anim>
                                    <p:anim calcmode="lin" valueType="num">
                                      <p:cBhvr additive="base">
                                        <p:cTn id="20" dur="500" fill="hold"/>
                                        <p:tgtEl>
                                          <p:spTgt spid="15"/>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10" presetClass="entr" presetSubtype="0" fill="hold" grpId="0" nodeType="afterEffect">
                                  <p:stCondLst>
                                    <p:cond delay="0"/>
                                  </p:stCondLst>
                                  <p:childTnLst>
                                    <p:set>
                                      <p:cBhvr>
                                        <p:cTn id="23" dur="1" fill="hold">
                                          <p:stCondLst>
                                            <p:cond delay="0"/>
                                          </p:stCondLst>
                                        </p:cTn>
                                        <p:tgtEl>
                                          <p:spTgt spid="16"/>
                                        </p:tgtEl>
                                        <p:attrNameLst>
                                          <p:attrName>style.visibility</p:attrName>
                                        </p:attrNameLst>
                                      </p:cBhvr>
                                      <p:to>
                                        <p:strVal val="visible"/>
                                      </p:to>
                                    </p:set>
                                    <p:animEffect transition="in" filter="fade">
                                      <p:cBhvr>
                                        <p:cTn id="24"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animBg="1"/>
      <p:bldP spid="15" grpId="0" animBg="1"/>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reeform 76"/>
          <p:cNvSpPr/>
          <p:nvPr/>
        </p:nvSpPr>
        <p:spPr bwMode="auto">
          <a:xfrm>
            <a:off x="4977024" y="2244549"/>
            <a:ext cx="1708150" cy="1706563"/>
          </a:xfrm>
          <a:custGeom>
            <a:avLst/>
            <a:gdLst/>
            <a:ahLst/>
            <a:cxnLst>
              <a:cxn ang="0">
                <a:pos x="183" y="603"/>
              </a:cxn>
              <a:cxn ang="0">
                <a:pos x="256" y="638"/>
              </a:cxn>
              <a:cxn ang="0">
                <a:pos x="218" y="731"/>
              </a:cxn>
              <a:cxn ang="0">
                <a:pos x="386" y="731"/>
              </a:cxn>
              <a:cxn ang="0">
                <a:pos x="347" y="638"/>
              </a:cxn>
              <a:cxn ang="0">
                <a:pos x="420" y="603"/>
              </a:cxn>
              <a:cxn ang="0">
                <a:pos x="603" y="603"/>
              </a:cxn>
              <a:cxn ang="0">
                <a:pos x="603" y="420"/>
              </a:cxn>
              <a:cxn ang="0">
                <a:pos x="639" y="347"/>
              </a:cxn>
              <a:cxn ang="0">
                <a:pos x="731" y="385"/>
              </a:cxn>
              <a:cxn ang="0">
                <a:pos x="731" y="217"/>
              </a:cxn>
              <a:cxn ang="0">
                <a:pos x="639" y="256"/>
              </a:cxn>
              <a:cxn ang="0">
                <a:pos x="603" y="183"/>
              </a:cxn>
              <a:cxn ang="0">
                <a:pos x="603" y="0"/>
              </a:cxn>
              <a:cxn ang="0">
                <a:pos x="420" y="0"/>
              </a:cxn>
              <a:cxn ang="0">
                <a:pos x="347" y="35"/>
              </a:cxn>
              <a:cxn ang="0">
                <a:pos x="386" y="128"/>
              </a:cxn>
              <a:cxn ang="0">
                <a:pos x="218" y="128"/>
              </a:cxn>
              <a:cxn ang="0">
                <a:pos x="256" y="35"/>
              </a:cxn>
              <a:cxn ang="0">
                <a:pos x="183" y="0"/>
              </a:cxn>
              <a:cxn ang="0">
                <a:pos x="0" y="0"/>
              </a:cxn>
              <a:cxn ang="0">
                <a:pos x="0" y="183"/>
              </a:cxn>
              <a:cxn ang="0">
                <a:pos x="35" y="256"/>
              </a:cxn>
              <a:cxn ang="0">
                <a:pos x="128" y="217"/>
              </a:cxn>
              <a:cxn ang="0">
                <a:pos x="128" y="385"/>
              </a:cxn>
              <a:cxn ang="0">
                <a:pos x="35" y="347"/>
              </a:cxn>
              <a:cxn ang="0">
                <a:pos x="0" y="420"/>
              </a:cxn>
              <a:cxn ang="0">
                <a:pos x="0" y="603"/>
              </a:cxn>
              <a:cxn ang="0">
                <a:pos x="183" y="603"/>
              </a:cxn>
            </a:cxnLst>
            <a:rect l="0" t="0" r="r" b="b"/>
            <a:pathLst>
              <a:path w="819" h="819">
                <a:moveTo>
                  <a:pt x="183" y="603"/>
                </a:moveTo>
                <a:cubicBezTo>
                  <a:pt x="249" y="603"/>
                  <a:pt x="265" y="619"/>
                  <a:pt x="256" y="638"/>
                </a:cubicBezTo>
                <a:cubicBezTo>
                  <a:pt x="239" y="675"/>
                  <a:pt x="210" y="680"/>
                  <a:pt x="218" y="731"/>
                </a:cubicBezTo>
                <a:cubicBezTo>
                  <a:pt x="231" y="819"/>
                  <a:pt x="372" y="819"/>
                  <a:pt x="386" y="731"/>
                </a:cubicBezTo>
                <a:cubicBezTo>
                  <a:pt x="394" y="680"/>
                  <a:pt x="364" y="675"/>
                  <a:pt x="347" y="638"/>
                </a:cubicBezTo>
                <a:cubicBezTo>
                  <a:pt x="339" y="619"/>
                  <a:pt x="354" y="603"/>
                  <a:pt x="420" y="603"/>
                </a:cubicBezTo>
                <a:cubicBezTo>
                  <a:pt x="603" y="603"/>
                  <a:pt x="603" y="603"/>
                  <a:pt x="603" y="603"/>
                </a:cubicBezTo>
                <a:cubicBezTo>
                  <a:pt x="603" y="420"/>
                  <a:pt x="603" y="420"/>
                  <a:pt x="603" y="420"/>
                </a:cubicBezTo>
                <a:cubicBezTo>
                  <a:pt x="603" y="354"/>
                  <a:pt x="619" y="338"/>
                  <a:pt x="639" y="347"/>
                </a:cubicBezTo>
                <a:cubicBezTo>
                  <a:pt x="675" y="364"/>
                  <a:pt x="680" y="393"/>
                  <a:pt x="731" y="385"/>
                </a:cubicBezTo>
                <a:cubicBezTo>
                  <a:pt x="819" y="372"/>
                  <a:pt x="819" y="231"/>
                  <a:pt x="731" y="217"/>
                </a:cubicBezTo>
                <a:cubicBezTo>
                  <a:pt x="680" y="209"/>
                  <a:pt x="675" y="239"/>
                  <a:pt x="639" y="256"/>
                </a:cubicBezTo>
                <a:cubicBezTo>
                  <a:pt x="619" y="264"/>
                  <a:pt x="603" y="249"/>
                  <a:pt x="603" y="183"/>
                </a:cubicBezTo>
                <a:cubicBezTo>
                  <a:pt x="603" y="0"/>
                  <a:pt x="603" y="0"/>
                  <a:pt x="603" y="0"/>
                </a:cubicBezTo>
                <a:cubicBezTo>
                  <a:pt x="420" y="0"/>
                  <a:pt x="420" y="0"/>
                  <a:pt x="420" y="0"/>
                </a:cubicBezTo>
                <a:cubicBezTo>
                  <a:pt x="354" y="0"/>
                  <a:pt x="339" y="16"/>
                  <a:pt x="347" y="35"/>
                </a:cubicBezTo>
                <a:cubicBezTo>
                  <a:pt x="364" y="72"/>
                  <a:pt x="394" y="76"/>
                  <a:pt x="386" y="128"/>
                </a:cubicBezTo>
                <a:cubicBezTo>
                  <a:pt x="372" y="216"/>
                  <a:pt x="231" y="216"/>
                  <a:pt x="218" y="128"/>
                </a:cubicBezTo>
                <a:cubicBezTo>
                  <a:pt x="210" y="76"/>
                  <a:pt x="239" y="72"/>
                  <a:pt x="256" y="35"/>
                </a:cubicBezTo>
                <a:cubicBezTo>
                  <a:pt x="265" y="16"/>
                  <a:pt x="249" y="0"/>
                  <a:pt x="183" y="0"/>
                </a:cubicBezTo>
                <a:cubicBezTo>
                  <a:pt x="0" y="0"/>
                  <a:pt x="0" y="0"/>
                  <a:pt x="0" y="0"/>
                </a:cubicBezTo>
                <a:cubicBezTo>
                  <a:pt x="0" y="183"/>
                  <a:pt x="0" y="183"/>
                  <a:pt x="0" y="183"/>
                </a:cubicBezTo>
                <a:cubicBezTo>
                  <a:pt x="0" y="249"/>
                  <a:pt x="16" y="264"/>
                  <a:pt x="35" y="256"/>
                </a:cubicBezTo>
                <a:cubicBezTo>
                  <a:pt x="72" y="239"/>
                  <a:pt x="77" y="209"/>
                  <a:pt x="128" y="217"/>
                </a:cubicBezTo>
                <a:cubicBezTo>
                  <a:pt x="216" y="231"/>
                  <a:pt x="216" y="372"/>
                  <a:pt x="128" y="385"/>
                </a:cubicBezTo>
                <a:cubicBezTo>
                  <a:pt x="77" y="393"/>
                  <a:pt x="72" y="364"/>
                  <a:pt x="35" y="347"/>
                </a:cubicBezTo>
                <a:cubicBezTo>
                  <a:pt x="16" y="338"/>
                  <a:pt x="0" y="354"/>
                  <a:pt x="0" y="420"/>
                </a:cubicBezTo>
                <a:cubicBezTo>
                  <a:pt x="0" y="603"/>
                  <a:pt x="0" y="603"/>
                  <a:pt x="0" y="603"/>
                </a:cubicBezTo>
                <a:lnTo>
                  <a:pt x="183" y="603"/>
                </a:lnTo>
                <a:close/>
              </a:path>
            </a:pathLst>
          </a:custGeom>
          <a:solidFill>
            <a:schemeClr val="accent5"/>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18" name="Freeform 77"/>
          <p:cNvSpPr/>
          <p:nvPr/>
        </p:nvSpPr>
        <p:spPr bwMode="auto">
          <a:xfrm>
            <a:off x="6234104" y="1793699"/>
            <a:ext cx="1708150" cy="1706563"/>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chemeClr val="accent6"/>
          </a:solidFill>
          <a:ln w="19050">
            <a:solidFill>
              <a:schemeClr val="bg1"/>
            </a:solidFill>
            <a:round/>
          </a:ln>
        </p:spPr>
        <p:txBody>
          <a:bodyPr vert="horz" wrap="square" lIns="91440" tIns="45720" rIns="91440" bIns="45720" numCol="1" anchor="t" anchorCtr="0" compatLnSpc="1"/>
          <a:lstStyle/>
          <a:p>
            <a:endParaRPr lang="en-US" dirty="0">
              <a:latin typeface="Arial" pitchFamily="34" charset="0"/>
              <a:ea typeface="微软雅黑" pitchFamily="34" charset="-122"/>
              <a:sym typeface="Arial" pitchFamily="34" charset="0"/>
            </a:endParaRPr>
          </a:p>
        </p:txBody>
      </p:sp>
      <p:sp>
        <p:nvSpPr>
          <p:cNvPr id="2124" name="Freeform 76"/>
          <p:cNvSpPr/>
          <p:nvPr/>
        </p:nvSpPr>
        <p:spPr bwMode="auto">
          <a:xfrm>
            <a:off x="2459047" y="2244549"/>
            <a:ext cx="1708150" cy="1706563"/>
          </a:xfrm>
          <a:custGeom>
            <a:avLst/>
            <a:gdLst/>
            <a:ahLst/>
            <a:cxnLst>
              <a:cxn ang="0">
                <a:pos x="183" y="603"/>
              </a:cxn>
              <a:cxn ang="0">
                <a:pos x="256" y="638"/>
              </a:cxn>
              <a:cxn ang="0">
                <a:pos x="218" y="731"/>
              </a:cxn>
              <a:cxn ang="0">
                <a:pos x="386" y="731"/>
              </a:cxn>
              <a:cxn ang="0">
                <a:pos x="347" y="638"/>
              </a:cxn>
              <a:cxn ang="0">
                <a:pos x="420" y="603"/>
              </a:cxn>
              <a:cxn ang="0">
                <a:pos x="603" y="603"/>
              </a:cxn>
              <a:cxn ang="0">
                <a:pos x="603" y="420"/>
              </a:cxn>
              <a:cxn ang="0">
                <a:pos x="639" y="347"/>
              </a:cxn>
              <a:cxn ang="0">
                <a:pos x="731" y="385"/>
              </a:cxn>
              <a:cxn ang="0">
                <a:pos x="731" y="217"/>
              </a:cxn>
              <a:cxn ang="0">
                <a:pos x="639" y="256"/>
              </a:cxn>
              <a:cxn ang="0">
                <a:pos x="603" y="183"/>
              </a:cxn>
              <a:cxn ang="0">
                <a:pos x="603" y="0"/>
              </a:cxn>
              <a:cxn ang="0">
                <a:pos x="420" y="0"/>
              </a:cxn>
              <a:cxn ang="0">
                <a:pos x="347" y="35"/>
              </a:cxn>
              <a:cxn ang="0">
                <a:pos x="386" y="128"/>
              </a:cxn>
              <a:cxn ang="0">
                <a:pos x="218" y="128"/>
              </a:cxn>
              <a:cxn ang="0">
                <a:pos x="256" y="35"/>
              </a:cxn>
              <a:cxn ang="0">
                <a:pos x="183" y="0"/>
              </a:cxn>
              <a:cxn ang="0">
                <a:pos x="0" y="0"/>
              </a:cxn>
              <a:cxn ang="0">
                <a:pos x="0" y="183"/>
              </a:cxn>
              <a:cxn ang="0">
                <a:pos x="35" y="256"/>
              </a:cxn>
              <a:cxn ang="0">
                <a:pos x="128" y="217"/>
              </a:cxn>
              <a:cxn ang="0">
                <a:pos x="128" y="385"/>
              </a:cxn>
              <a:cxn ang="0">
                <a:pos x="35" y="347"/>
              </a:cxn>
              <a:cxn ang="0">
                <a:pos x="0" y="420"/>
              </a:cxn>
              <a:cxn ang="0">
                <a:pos x="0" y="603"/>
              </a:cxn>
              <a:cxn ang="0">
                <a:pos x="183" y="603"/>
              </a:cxn>
            </a:cxnLst>
            <a:rect l="0" t="0" r="r" b="b"/>
            <a:pathLst>
              <a:path w="819" h="819">
                <a:moveTo>
                  <a:pt x="183" y="603"/>
                </a:moveTo>
                <a:cubicBezTo>
                  <a:pt x="249" y="603"/>
                  <a:pt x="265" y="619"/>
                  <a:pt x="256" y="638"/>
                </a:cubicBezTo>
                <a:cubicBezTo>
                  <a:pt x="239" y="675"/>
                  <a:pt x="210" y="680"/>
                  <a:pt x="218" y="731"/>
                </a:cubicBezTo>
                <a:cubicBezTo>
                  <a:pt x="231" y="819"/>
                  <a:pt x="372" y="819"/>
                  <a:pt x="386" y="731"/>
                </a:cubicBezTo>
                <a:cubicBezTo>
                  <a:pt x="394" y="680"/>
                  <a:pt x="364" y="675"/>
                  <a:pt x="347" y="638"/>
                </a:cubicBezTo>
                <a:cubicBezTo>
                  <a:pt x="339" y="619"/>
                  <a:pt x="354" y="603"/>
                  <a:pt x="420" y="603"/>
                </a:cubicBezTo>
                <a:cubicBezTo>
                  <a:pt x="603" y="603"/>
                  <a:pt x="603" y="603"/>
                  <a:pt x="603" y="603"/>
                </a:cubicBezTo>
                <a:cubicBezTo>
                  <a:pt x="603" y="420"/>
                  <a:pt x="603" y="420"/>
                  <a:pt x="603" y="420"/>
                </a:cubicBezTo>
                <a:cubicBezTo>
                  <a:pt x="603" y="354"/>
                  <a:pt x="619" y="338"/>
                  <a:pt x="639" y="347"/>
                </a:cubicBezTo>
                <a:cubicBezTo>
                  <a:pt x="675" y="364"/>
                  <a:pt x="680" y="393"/>
                  <a:pt x="731" y="385"/>
                </a:cubicBezTo>
                <a:cubicBezTo>
                  <a:pt x="819" y="372"/>
                  <a:pt x="819" y="231"/>
                  <a:pt x="731" y="217"/>
                </a:cubicBezTo>
                <a:cubicBezTo>
                  <a:pt x="680" y="209"/>
                  <a:pt x="675" y="239"/>
                  <a:pt x="639" y="256"/>
                </a:cubicBezTo>
                <a:cubicBezTo>
                  <a:pt x="619" y="264"/>
                  <a:pt x="603" y="249"/>
                  <a:pt x="603" y="183"/>
                </a:cubicBezTo>
                <a:cubicBezTo>
                  <a:pt x="603" y="0"/>
                  <a:pt x="603" y="0"/>
                  <a:pt x="603" y="0"/>
                </a:cubicBezTo>
                <a:cubicBezTo>
                  <a:pt x="420" y="0"/>
                  <a:pt x="420" y="0"/>
                  <a:pt x="420" y="0"/>
                </a:cubicBezTo>
                <a:cubicBezTo>
                  <a:pt x="354" y="0"/>
                  <a:pt x="339" y="16"/>
                  <a:pt x="347" y="35"/>
                </a:cubicBezTo>
                <a:cubicBezTo>
                  <a:pt x="364" y="72"/>
                  <a:pt x="394" y="76"/>
                  <a:pt x="386" y="128"/>
                </a:cubicBezTo>
                <a:cubicBezTo>
                  <a:pt x="372" y="216"/>
                  <a:pt x="231" y="216"/>
                  <a:pt x="218" y="128"/>
                </a:cubicBezTo>
                <a:cubicBezTo>
                  <a:pt x="210" y="76"/>
                  <a:pt x="239" y="72"/>
                  <a:pt x="256" y="35"/>
                </a:cubicBezTo>
                <a:cubicBezTo>
                  <a:pt x="265" y="16"/>
                  <a:pt x="249" y="0"/>
                  <a:pt x="183" y="0"/>
                </a:cubicBezTo>
                <a:cubicBezTo>
                  <a:pt x="0" y="0"/>
                  <a:pt x="0" y="0"/>
                  <a:pt x="0" y="0"/>
                </a:cubicBezTo>
                <a:cubicBezTo>
                  <a:pt x="0" y="183"/>
                  <a:pt x="0" y="183"/>
                  <a:pt x="0" y="183"/>
                </a:cubicBezTo>
                <a:cubicBezTo>
                  <a:pt x="0" y="249"/>
                  <a:pt x="16" y="264"/>
                  <a:pt x="35" y="256"/>
                </a:cubicBezTo>
                <a:cubicBezTo>
                  <a:pt x="72" y="239"/>
                  <a:pt x="77" y="209"/>
                  <a:pt x="128" y="217"/>
                </a:cubicBezTo>
                <a:cubicBezTo>
                  <a:pt x="216" y="231"/>
                  <a:pt x="216" y="372"/>
                  <a:pt x="128" y="385"/>
                </a:cubicBezTo>
                <a:cubicBezTo>
                  <a:pt x="77" y="393"/>
                  <a:pt x="72" y="364"/>
                  <a:pt x="35" y="347"/>
                </a:cubicBezTo>
                <a:cubicBezTo>
                  <a:pt x="16" y="338"/>
                  <a:pt x="0" y="354"/>
                  <a:pt x="0" y="420"/>
                </a:cubicBezTo>
                <a:cubicBezTo>
                  <a:pt x="0" y="603"/>
                  <a:pt x="0" y="603"/>
                  <a:pt x="0" y="603"/>
                </a:cubicBezTo>
                <a:lnTo>
                  <a:pt x="183" y="603"/>
                </a:lnTo>
                <a:close/>
              </a:path>
            </a:pathLst>
          </a:custGeom>
          <a:solidFill>
            <a:schemeClr val="accent2"/>
          </a:solidFill>
          <a:ln w="19050">
            <a:solidFill>
              <a:schemeClr val="bg1"/>
            </a:solid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125" name="Freeform 77"/>
          <p:cNvSpPr/>
          <p:nvPr/>
        </p:nvSpPr>
        <p:spPr bwMode="auto">
          <a:xfrm>
            <a:off x="1201747" y="1793699"/>
            <a:ext cx="1708150" cy="1706563"/>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chemeClr val="accent1"/>
          </a:solidFill>
          <a:ln w="19050">
            <a:solidFill>
              <a:schemeClr val="bg1"/>
            </a:solidFill>
            <a:round/>
          </a:ln>
        </p:spPr>
        <p:txBody>
          <a:bodyPr vert="horz" wrap="square" lIns="91440" tIns="45720" rIns="91440" bIns="45720" numCol="1" anchor="t" anchorCtr="0" compatLnSpc="1"/>
          <a:lstStyle/>
          <a:p>
            <a:endParaRPr lang="en-US" dirty="0">
              <a:latin typeface="Arial" pitchFamily="34" charset="0"/>
              <a:ea typeface="微软雅黑" pitchFamily="34" charset="-122"/>
              <a:sym typeface="Arial" pitchFamily="34" charset="0"/>
            </a:endParaRPr>
          </a:p>
        </p:txBody>
      </p:sp>
      <p:sp>
        <p:nvSpPr>
          <p:cNvPr id="92" name="Text Placeholder 3"/>
          <p:cNvSpPr txBox="1"/>
          <p:nvPr/>
        </p:nvSpPr>
        <p:spPr>
          <a:xfrm>
            <a:off x="1682565" y="2681017"/>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01</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95" name="Text Placeholder 3"/>
          <p:cNvSpPr txBox="1"/>
          <p:nvPr/>
        </p:nvSpPr>
        <p:spPr>
          <a:xfrm>
            <a:off x="2932776" y="2681017"/>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02</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16" name="Freeform 77"/>
          <p:cNvSpPr/>
          <p:nvPr/>
        </p:nvSpPr>
        <p:spPr bwMode="auto">
          <a:xfrm>
            <a:off x="3719944" y="1793699"/>
            <a:ext cx="1708150" cy="1706563"/>
          </a:xfrm>
          <a:custGeom>
            <a:avLst/>
            <a:gdLst/>
            <a:ahLst/>
            <a:cxnLst>
              <a:cxn ang="0">
                <a:pos x="183" y="216"/>
              </a:cxn>
              <a:cxn ang="0">
                <a:pos x="256" y="180"/>
              </a:cxn>
              <a:cxn ang="0">
                <a:pos x="217" y="88"/>
              </a:cxn>
              <a:cxn ang="0">
                <a:pos x="385" y="88"/>
              </a:cxn>
              <a:cxn ang="0">
                <a:pos x="347" y="180"/>
              </a:cxn>
              <a:cxn ang="0">
                <a:pos x="420" y="216"/>
              </a:cxn>
              <a:cxn ang="0">
                <a:pos x="603" y="216"/>
              </a:cxn>
              <a:cxn ang="0">
                <a:pos x="603" y="399"/>
              </a:cxn>
              <a:cxn ang="0">
                <a:pos x="638" y="472"/>
              </a:cxn>
              <a:cxn ang="0">
                <a:pos x="731" y="433"/>
              </a:cxn>
              <a:cxn ang="0">
                <a:pos x="731" y="601"/>
              </a:cxn>
              <a:cxn ang="0">
                <a:pos x="638" y="563"/>
              </a:cxn>
              <a:cxn ang="0">
                <a:pos x="603" y="636"/>
              </a:cxn>
              <a:cxn ang="0">
                <a:pos x="603" y="819"/>
              </a:cxn>
              <a:cxn ang="0">
                <a:pos x="420" y="819"/>
              </a:cxn>
              <a:cxn ang="0">
                <a:pos x="347" y="784"/>
              </a:cxn>
              <a:cxn ang="0">
                <a:pos x="385" y="691"/>
              </a:cxn>
              <a:cxn ang="0">
                <a:pos x="217" y="691"/>
              </a:cxn>
              <a:cxn ang="0">
                <a:pos x="256" y="784"/>
              </a:cxn>
              <a:cxn ang="0">
                <a:pos x="183" y="819"/>
              </a:cxn>
              <a:cxn ang="0">
                <a:pos x="0" y="819"/>
              </a:cxn>
              <a:cxn ang="0">
                <a:pos x="0" y="636"/>
              </a:cxn>
              <a:cxn ang="0">
                <a:pos x="35" y="563"/>
              </a:cxn>
              <a:cxn ang="0">
                <a:pos x="128" y="601"/>
              </a:cxn>
              <a:cxn ang="0">
                <a:pos x="128" y="433"/>
              </a:cxn>
              <a:cxn ang="0">
                <a:pos x="35" y="472"/>
              </a:cxn>
              <a:cxn ang="0">
                <a:pos x="0" y="399"/>
              </a:cxn>
              <a:cxn ang="0">
                <a:pos x="0" y="216"/>
              </a:cxn>
              <a:cxn ang="0">
                <a:pos x="183" y="216"/>
              </a:cxn>
            </a:cxnLst>
            <a:rect l="0" t="0" r="r" b="b"/>
            <a:pathLst>
              <a:path w="819" h="819">
                <a:moveTo>
                  <a:pt x="183" y="216"/>
                </a:moveTo>
                <a:cubicBezTo>
                  <a:pt x="249" y="216"/>
                  <a:pt x="264" y="200"/>
                  <a:pt x="256" y="180"/>
                </a:cubicBezTo>
                <a:cubicBezTo>
                  <a:pt x="239" y="144"/>
                  <a:pt x="209" y="139"/>
                  <a:pt x="217" y="88"/>
                </a:cubicBezTo>
                <a:cubicBezTo>
                  <a:pt x="231" y="0"/>
                  <a:pt x="372" y="0"/>
                  <a:pt x="385" y="88"/>
                </a:cubicBezTo>
                <a:cubicBezTo>
                  <a:pt x="393" y="139"/>
                  <a:pt x="364" y="144"/>
                  <a:pt x="347" y="180"/>
                </a:cubicBezTo>
                <a:cubicBezTo>
                  <a:pt x="338" y="200"/>
                  <a:pt x="354" y="216"/>
                  <a:pt x="420" y="216"/>
                </a:cubicBezTo>
                <a:cubicBezTo>
                  <a:pt x="603" y="216"/>
                  <a:pt x="603" y="216"/>
                  <a:pt x="603" y="216"/>
                </a:cubicBezTo>
                <a:cubicBezTo>
                  <a:pt x="603" y="399"/>
                  <a:pt x="603" y="399"/>
                  <a:pt x="603" y="399"/>
                </a:cubicBezTo>
                <a:cubicBezTo>
                  <a:pt x="603" y="465"/>
                  <a:pt x="619" y="480"/>
                  <a:pt x="638" y="472"/>
                </a:cubicBezTo>
                <a:cubicBezTo>
                  <a:pt x="675" y="455"/>
                  <a:pt x="680" y="425"/>
                  <a:pt x="731" y="433"/>
                </a:cubicBezTo>
                <a:cubicBezTo>
                  <a:pt x="819" y="447"/>
                  <a:pt x="819" y="588"/>
                  <a:pt x="731" y="601"/>
                </a:cubicBezTo>
                <a:cubicBezTo>
                  <a:pt x="680" y="609"/>
                  <a:pt x="675" y="580"/>
                  <a:pt x="638" y="563"/>
                </a:cubicBezTo>
                <a:cubicBezTo>
                  <a:pt x="619" y="554"/>
                  <a:pt x="603" y="570"/>
                  <a:pt x="603" y="636"/>
                </a:cubicBezTo>
                <a:cubicBezTo>
                  <a:pt x="603" y="819"/>
                  <a:pt x="603" y="819"/>
                  <a:pt x="603" y="819"/>
                </a:cubicBezTo>
                <a:cubicBezTo>
                  <a:pt x="420" y="819"/>
                  <a:pt x="420" y="819"/>
                  <a:pt x="420" y="819"/>
                </a:cubicBezTo>
                <a:cubicBezTo>
                  <a:pt x="354" y="819"/>
                  <a:pt x="338" y="803"/>
                  <a:pt x="347" y="784"/>
                </a:cubicBezTo>
                <a:cubicBezTo>
                  <a:pt x="364" y="747"/>
                  <a:pt x="393" y="742"/>
                  <a:pt x="385" y="691"/>
                </a:cubicBezTo>
                <a:cubicBezTo>
                  <a:pt x="372" y="603"/>
                  <a:pt x="231" y="603"/>
                  <a:pt x="217" y="691"/>
                </a:cubicBezTo>
                <a:cubicBezTo>
                  <a:pt x="209" y="742"/>
                  <a:pt x="239" y="747"/>
                  <a:pt x="256" y="784"/>
                </a:cubicBezTo>
                <a:cubicBezTo>
                  <a:pt x="264" y="803"/>
                  <a:pt x="249" y="819"/>
                  <a:pt x="183" y="819"/>
                </a:cubicBezTo>
                <a:cubicBezTo>
                  <a:pt x="0" y="819"/>
                  <a:pt x="0" y="819"/>
                  <a:pt x="0" y="819"/>
                </a:cubicBezTo>
                <a:cubicBezTo>
                  <a:pt x="0" y="636"/>
                  <a:pt x="0" y="636"/>
                  <a:pt x="0" y="636"/>
                </a:cubicBezTo>
                <a:cubicBezTo>
                  <a:pt x="0" y="570"/>
                  <a:pt x="16" y="554"/>
                  <a:pt x="35" y="563"/>
                </a:cubicBezTo>
                <a:cubicBezTo>
                  <a:pt x="72" y="580"/>
                  <a:pt x="76" y="609"/>
                  <a:pt x="128" y="601"/>
                </a:cubicBezTo>
                <a:cubicBezTo>
                  <a:pt x="216" y="588"/>
                  <a:pt x="216" y="447"/>
                  <a:pt x="128" y="433"/>
                </a:cubicBezTo>
                <a:cubicBezTo>
                  <a:pt x="76" y="425"/>
                  <a:pt x="72" y="455"/>
                  <a:pt x="35" y="472"/>
                </a:cubicBezTo>
                <a:cubicBezTo>
                  <a:pt x="16" y="480"/>
                  <a:pt x="0" y="465"/>
                  <a:pt x="0" y="399"/>
                </a:cubicBezTo>
                <a:cubicBezTo>
                  <a:pt x="0" y="216"/>
                  <a:pt x="0" y="216"/>
                  <a:pt x="0" y="216"/>
                </a:cubicBezTo>
                <a:lnTo>
                  <a:pt x="183" y="216"/>
                </a:lnTo>
                <a:close/>
              </a:path>
            </a:pathLst>
          </a:custGeom>
          <a:solidFill>
            <a:schemeClr val="accent3"/>
          </a:solidFill>
          <a:ln w="19050">
            <a:solidFill>
              <a:schemeClr val="bg1"/>
            </a:solidFill>
            <a:round/>
          </a:ln>
        </p:spPr>
        <p:txBody>
          <a:bodyPr vert="horz" wrap="square" lIns="91440" tIns="45720" rIns="91440" bIns="45720" numCol="1" anchor="t" anchorCtr="0" compatLnSpc="1"/>
          <a:lstStyle/>
          <a:p>
            <a:endParaRPr lang="en-US" dirty="0">
              <a:latin typeface="Arial" pitchFamily="34" charset="0"/>
              <a:ea typeface="微软雅黑" pitchFamily="34" charset="-122"/>
              <a:sym typeface="Arial" pitchFamily="34" charset="0"/>
            </a:endParaRPr>
          </a:p>
        </p:txBody>
      </p:sp>
      <p:sp>
        <p:nvSpPr>
          <p:cNvPr id="93" name="Text Placeholder 3"/>
          <p:cNvSpPr txBox="1"/>
          <p:nvPr/>
        </p:nvSpPr>
        <p:spPr>
          <a:xfrm>
            <a:off x="4197311" y="2681017"/>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03</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94" name="Text Placeholder 3"/>
          <p:cNvSpPr txBox="1"/>
          <p:nvPr/>
        </p:nvSpPr>
        <p:spPr>
          <a:xfrm>
            <a:off x="5477359" y="2681017"/>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rtl="1"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04</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19" name="Text Placeholder 3"/>
          <p:cNvSpPr txBox="1"/>
          <p:nvPr/>
        </p:nvSpPr>
        <p:spPr>
          <a:xfrm>
            <a:off x="6685174" y="2703340"/>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rtl="1"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05</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21" name="TextBox 20"/>
          <p:cNvSpPr txBox="1"/>
          <p:nvPr/>
        </p:nvSpPr>
        <p:spPr>
          <a:xfrm>
            <a:off x="827545" y="901147"/>
            <a:ext cx="1905021" cy="1015663"/>
          </a:xfrm>
          <a:prstGeom prst="rect">
            <a:avLst/>
          </a:prstGeom>
          <a:noFill/>
        </p:spPr>
        <p:txBody>
          <a:bodyPr wrap="square" rtlCol="0">
            <a:spAutoFit/>
          </a:bodyPr>
          <a:lstStyle/>
          <a:p>
            <a:r>
              <a:rPr lang="zh-CN" altLang="zh-CN" sz="1200" dirty="0"/>
              <a:t>根据《</a:t>
            </a:r>
            <a:r>
              <a:rPr lang="en-US" altLang="zh-CN" sz="1200" dirty="0"/>
              <a:t>2016</a:t>
            </a:r>
            <a:r>
              <a:rPr lang="zh-CN" altLang="zh-CN" sz="1200" dirty="0"/>
              <a:t>年首都大中专学生暑期社会实践工作方案》部署，围绕服务国家及学校“十三五”规划，结合青年学生实际 </a:t>
            </a:r>
            <a:r>
              <a:rPr lang="zh-CN" altLang="en-US" sz="1200" dirty="0" smtClean="0"/>
              <a:t>。</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22" name="TextBox 21"/>
          <p:cNvSpPr txBox="1"/>
          <p:nvPr/>
        </p:nvSpPr>
        <p:spPr>
          <a:xfrm>
            <a:off x="1854087" y="3951112"/>
            <a:ext cx="2199450" cy="1015663"/>
          </a:xfrm>
          <a:prstGeom prst="rect">
            <a:avLst/>
          </a:prstGeom>
          <a:noFill/>
        </p:spPr>
        <p:txBody>
          <a:bodyPr wrap="square" rtlCol="0">
            <a:spAutoFit/>
          </a:bodyPr>
          <a:lstStyle/>
          <a:p>
            <a:r>
              <a:rPr lang="zh-CN" altLang="zh-CN" sz="1200" dirty="0"/>
              <a:t>我校</a:t>
            </a:r>
            <a:r>
              <a:rPr lang="en-US" altLang="zh-CN" sz="1200" dirty="0"/>
              <a:t>2016</a:t>
            </a:r>
            <a:r>
              <a:rPr lang="zh-CN" altLang="zh-CN" sz="1200" dirty="0"/>
              <a:t>年暑期社会实践</a:t>
            </a:r>
            <a:r>
              <a:rPr lang="zh-CN" altLang="zh-CN" sz="1200" dirty="0" smtClean="0"/>
              <a:t>按照</a:t>
            </a:r>
            <a:endParaRPr lang="en-US" altLang="zh-CN" sz="1200" dirty="0" smtClean="0"/>
          </a:p>
          <a:p>
            <a:r>
              <a:rPr lang="zh-CN" altLang="zh-CN" sz="1200" b="1" dirty="0" smtClean="0">
                <a:solidFill>
                  <a:schemeClr val="accent3">
                    <a:lumMod val="50000"/>
                  </a:schemeClr>
                </a:solidFill>
              </a:rPr>
              <a:t>“社会调查”</a:t>
            </a:r>
            <a:r>
              <a:rPr lang="zh-CN" altLang="zh-CN" sz="1200" b="1" dirty="0">
                <a:solidFill>
                  <a:schemeClr val="accent3">
                    <a:lumMod val="50000"/>
                  </a:schemeClr>
                </a:solidFill>
              </a:rPr>
              <a:t>、“科教服务”、“</a:t>
            </a:r>
            <a:r>
              <a:rPr lang="zh-CN" altLang="zh-CN" sz="1200" b="1" dirty="0" smtClean="0">
                <a:solidFill>
                  <a:schemeClr val="accent3">
                    <a:lumMod val="50000"/>
                  </a:schemeClr>
                </a:solidFill>
              </a:rPr>
              <a:t>志愿公益</a:t>
            </a:r>
            <a:r>
              <a:rPr lang="zh-CN" altLang="zh-CN" sz="1200" b="1" dirty="0">
                <a:solidFill>
                  <a:schemeClr val="accent3">
                    <a:lumMod val="50000"/>
                  </a:schemeClr>
                </a:solidFill>
              </a:rPr>
              <a:t>”、“体验观察”、</a:t>
            </a:r>
            <a:r>
              <a:rPr lang="zh-CN" altLang="zh-CN" sz="1200" b="1" dirty="0" smtClean="0">
                <a:solidFill>
                  <a:schemeClr val="accent3">
                    <a:lumMod val="50000"/>
                  </a:schemeClr>
                </a:solidFill>
              </a:rPr>
              <a:t>“人物访谈”</a:t>
            </a:r>
            <a:endParaRPr lang="en-US" altLang="zh-CN" sz="1200" b="1" dirty="0" smtClean="0">
              <a:solidFill>
                <a:schemeClr val="accent3">
                  <a:lumMod val="50000"/>
                </a:schemeClr>
              </a:solidFill>
            </a:endParaRPr>
          </a:p>
          <a:p>
            <a:r>
              <a:rPr lang="zh-CN" altLang="zh-CN" sz="1200" dirty="0" smtClean="0"/>
              <a:t>五</a:t>
            </a:r>
            <a:r>
              <a:rPr lang="zh-CN" altLang="zh-CN" sz="1200" dirty="0"/>
              <a:t>种实践形式 </a:t>
            </a:r>
            <a:r>
              <a:rPr lang="zh-CN" altLang="en-US" sz="1200" dirty="0" smtClean="0"/>
              <a:t>。</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23" name="TextBox 22"/>
          <p:cNvSpPr txBox="1"/>
          <p:nvPr/>
        </p:nvSpPr>
        <p:spPr>
          <a:xfrm>
            <a:off x="3419860" y="901147"/>
            <a:ext cx="1789807" cy="646331"/>
          </a:xfrm>
          <a:prstGeom prst="rect">
            <a:avLst/>
          </a:prstGeom>
          <a:noFill/>
        </p:spPr>
        <p:txBody>
          <a:bodyPr wrap="square" rtlCol="0">
            <a:spAutoFit/>
          </a:bodyPr>
          <a:lstStyle/>
          <a:p>
            <a:r>
              <a:rPr lang="zh-CN" altLang="zh-CN" sz="1200" dirty="0"/>
              <a:t>以校院两级团委分工协作的方式组织开展五项</a:t>
            </a:r>
            <a:r>
              <a:rPr lang="zh-CN" altLang="zh-CN" sz="1200" b="1" dirty="0">
                <a:solidFill>
                  <a:schemeClr val="accent3">
                    <a:lumMod val="50000"/>
                  </a:schemeClr>
                </a:solidFill>
              </a:rPr>
              <a:t>“专题行动</a:t>
            </a:r>
            <a:r>
              <a:rPr lang="zh-CN" altLang="zh-CN" sz="1200" b="1" dirty="0" smtClean="0">
                <a:solidFill>
                  <a:schemeClr val="accent3">
                    <a:lumMod val="50000"/>
                  </a:schemeClr>
                </a:solidFill>
              </a:rPr>
              <a:t>”</a:t>
            </a:r>
            <a:r>
              <a:rPr lang="en-US" sz="1000" b="1" dirty="0" smtClean="0">
                <a:solidFill>
                  <a:schemeClr val="accent3">
                    <a:lumMod val="50000"/>
                  </a:schemeClr>
                </a:solidFill>
                <a:latin typeface="Arial" pitchFamily="34" charset="0"/>
                <a:ea typeface="微软雅黑" pitchFamily="34" charset="-122"/>
                <a:sym typeface="Arial" pitchFamily="34" charset="0"/>
              </a:rPr>
              <a:t> </a:t>
            </a:r>
            <a:r>
              <a:rPr lang="zh-CN" altLang="en-US" sz="1000" b="1" dirty="0" smtClean="0">
                <a:solidFill>
                  <a:schemeClr val="accent3">
                    <a:lumMod val="50000"/>
                  </a:schemeClr>
                </a:solidFill>
                <a:latin typeface="Arial" pitchFamily="34" charset="0"/>
                <a:ea typeface="微软雅黑" pitchFamily="34" charset="-122"/>
                <a:sym typeface="Arial" pitchFamily="34" charset="0"/>
              </a:rPr>
              <a:t>。</a:t>
            </a:r>
            <a:endParaRPr lang="en-US" sz="1000" b="1" dirty="0">
              <a:solidFill>
                <a:schemeClr val="accent3">
                  <a:lumMod val="50000"/>
                </a:schemeClr>
              </a:solidFill>
              <a:latin typeface="Arial" pitchFamily="34" charset="0"/>
              <a:ea typeface="微软雅黑" pitchFamily="34" charset="-122"/>
              <a:sym typeface="Arial" pitchFamily="34" charset="0"/>
            </a:endParaRPr>
          </a:p>
        </p:txBody>
      </p:sp>
      <p:sp>
        <p:nvSpPr>
          <p:cNvPr id="24" name="TextBox 23"/>
          <p:cNvSpPr txBox="1"/>
          <p:nvPr/>
        </p:nvSpPr>
        <p:spPr>
          <a:xfrm>
            <a:off x="4744821" y="3951112"/>
            <a:ext cx="1789807" cy="646331"/>
          </a:xfrm>
          <a:prstGeom prst="rect">
            <a:avLst/>
          </a:prstGeom>
          <a:noFill/>
        </p:spPr>
        <p:txBody>
          <a:bodyPr wrap="square" rtlCol="0">
            <a:spAutoFit/>
          </a:bodyPr>
          <a:lstStyle/>
          <a:p>
            <a:r>
              <a:rPr lang="zh-CN" altLang="zh-CN" sz="1200" dirty="0"/>
              <a:t>引领青年学生积极投身“四个全面”战略布局和“十三五”开局 </a:t>
            </a:r>
            <a:r>
              <a:rPr lang="zh-CN" altLang="en-US" sz="1200" dirty="0" smtClean="0"/>
              <a:t>。</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25" name="TextBox 24"/>
          <p:cNvSpPr txBox="1"/>
          <p:nvPr/>
        </p:nvSpPr>
        <p:spPr>
          <a:xfrm>
            <a:off x="5971079" y="901147"/>
            <a:ext cx="1789807" cy="830997"/>
          </a:xfrm>
          <a:prstGeom prst="rect">
            <a:avLst/>
          </a:prstGeom>
          <a:noFill/>
        </p:spPr>
        <p:txBody>
          <a:bodyPr wrap="square" rtlCol="0">
            <a:spAutoFit/>
          </a:bodyPr>
          <a:lstStyle/>
          <a:p>
            <a:r>
              <a:rPr lang="zh-CN" altLang="zh-CN" sz="1200" dirty="0"/>
              <a:t>回报社会，服务国家，力争扩大活动覆盖面、提升活动实效性，探索总结实践育人</a:t>
            </a:r>
            <a:r>
              <a:rPr lang="zh-CN" altLang="zh-CN" sz="1200" dirty="0" smtClean="0"/>
              <a:t>新机制</a:t>
            </a:r>
            <a:r>
              <a:rPr lang="zh-CN" altLang="en-US" sz="1200" dirty="0" smtClean="0"/>
              <a:t>。</a:t>
            </a:r>
            <a:r>
              <a:rPr lang="zh-CN" altLang="zh-CN" sz="1200" dirty="0" smtClean="0"/>
              <a:t> </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20" name="文本框 19"/>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总体思路</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Tree>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accel="50000" decel="50000" fill="hold" grpId="0" nodeType="afterEffect">
                                  <p:stCondLst>
                                    <p:cond delay="0"/>
                                  </p:stCondLst>
                                  <p:childTnLst>
                                    <p:set>
                                      <p:cBhvr>
                                        <p:cTn id="6" dur="1" fill="hold">
                                          <p:stCondLst>
                                            <p:cond delay="0"/>
                                          </p:stCondLst>
                                        </p:cTn>
                                        <p:tgtEl>
                                          <p:spTgt spid="2125"/>
                                        </p:tgtEl>
                                        <p:attrNameLst>
                                          <p:attrName>style.visibility</p:attrName>
                                        </p:attrNameLst>
                                      </p:cBhvr>
                                      <p:to>
                                        <p:strVal val="visible"/>
                                      </p:to>
                                    </p:set>
                                    <p:anim calcmode="lin" valueType="num">
                                      <p:cBhvr additive="base">
                                        <p:cTn id="7" dur="500" fill="hold"/>
                                        <p:tgtEl>
                                          <p:spTgt spid="2125"/>
                                        </p:tgtEl>
                                        <p:attrNameLst>
                                          <p:attrName>ppt_x</p:attrName>
                                        </p:attrNameLst>
                                      </p:cBhvr>
                                      <p:tavLst>
                                        <p:tav tm="0">
                                          <p:val>
                                            <p:strVal val="1+#ppt_w/2"/>
                                          </p:val>
                                        </p:tav>
                                        <p:tav tm="100000">
                                          <p:val>
                                            <p:strVal val="#ppt_x"/>
                                          </p:val>
                                        </p:tav>
                                      </p:tavLst>
                                    </p:anim>
                                    <p:anim calcmode="lin" valueType="num">
                                      <p:cBhvr additive="base">
                                        <p:cTn id="8" dur="500" fill="hold"/>
                                        <p:tgtEl>
                                          <p:spTgt spid="212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0" fill="hold" grpId="0" nodeType="afterEffect">
                                  <p:stCondLst>
                                    <p:cond delay="0"/>
                                  </p:stCondLst>
                                  <p:childTnLst>
                                    <p:set>
                                      <p:cBhvr>
                                        <p:cTn id="11" dur="1" fill="hold">
                                          <p:stCondLst>
                                            <p:cond delay="0"/>
                                          </p:stCondLst>
                                        </p:cTn>
                                        <p:tgtEl>
                                          <p:spTgt spid="92"/>
                                        </p:tgtEl>
                                        <p:attrNameLst>
                                          <p:attrName>style.visibility</p:attrName>
                                        </p:attrNameLst>
                                      </p:cBhvr>
                                      <p:to>
                                        <p:strVal val="visible"/>
                                      </p:to>
                                    </p:set>
                                    <p:anim calcmode="lin" valueType="num">
                                      <p:cBhvr>
                                        <p:cTn id="12" dur="500" fill="hold"/>
                                        <p:tgtEl>
                                          <p:spTgt spid="92"/>
                                        </p:tgtEl>
                                        <p:attrNameLst>
                                          <p:attrName>ppt_w</p:attrName>
                                        </p:attrNameLst>
                                      </p:cBhvr>
                                      <p:tavLst>
                                        <p:tav tm="0">
                                          <p:val>
                                            <p:fltVal val="0"/>
                                          </p:val>
                                        </p:tav>
                                        <p:tav tm="100000">
                                          <p:val>
                                            <p:strVal val="#ppt_w"/>
                                          </p:val>
                                        </p:tav>
                                      </p:tavLst>
                                    </p:anim>
                                    <p:anim calcmode="lin" valueType="num">
                                      <p:cBhvr>
                                        <p:cTn id="13" dur="500" fill="hold"/>
                                        <p:tgtEl>
                                          <p:spTgt spid="92"/>
                                        </p:tgtEl>
                                        <p:attrNameLst>
                                          <p:attrName>ppt_h</p:attrName>
                                        </p:attrNameLst>
                                      </p:cBhvr>
                                      <p:tavLst>
                                        <p:tav tm="0">
                                          <p:val>
                                            <p:fltVal val="0"/>
                                          </p:val>
                                        </p:tav>
                                        <p:tav tm="100000">
                                          <p:val>
                                            <p:strVal val="#ppt_h"/>
                                          </p:val>
                                        </p:tav>
                                      </p:tavLst>
                                    </p:anim>
                                    <p:animEffect transition="in" filter="fade">
                                      <p:cBhvr>
                                        <p:cTn id="14" dur="500"/>
                                        <p:tgtEl>
                                          <p:spTgt spid="92"/>
                                        </p:tgtEl>
                                      </p:cBhvr>
                                    </p:animEffect>
                                  </p:childTnLst>
                                </p:cTn>
                              </p:par>
                            </p:childTnLst>
                          </p:cTn>
                        </p:par>
                        <p:par>
                          <p:cTn id="15" fill="hold">
                            <p:stCondLst>
                              <p:cond delay="1000"/>
                            </p:stCondLst>
                            <p:childTnLst>
                              <p:par>
                                <p:cTn id="16" presetID="2" presetClass="entr" presetSubtype="1" accel="50000" decel="50000" fill="hold" grpId="0" nodeType="afterEffect">
                                  <p:stCondLst>
                                    <p:cond delay="0"/>
                                  </p:stCondLst>
                                  <p:childTnLst>
                                    <p:set>
                                      <p:cBhvr>
                                        <p:cTn id="17" dur="1" fill="hold">
                                          <p:stCondLst>
                                            <p:cond delay="0"/>
                                          </p:stCondLst>
                                        </p:cTn>
                                        <p:tgtEl>
                                          <p:spTgt spid="21"/>
                                        </p:tgtEl>
                                        <p:attrNameLst>
                                          <p:attrName>style.visibility</p:attrName>
                                        </p:attrNameLst>
                                      </p:cBhvr>
                                      <p:to>
                                        <p:strVal val="visible"/>
                                      </p:to>
                                    </p:set>
                                    <p:anim calcmode="lin" valueType="num">
                                      <p:cBhvr additive="base">
                                        <p:cTn id="18" dur="500" fill="hold"/>
                                        <p:tgtEl>
                                          <p:spTgt spid="21"/>
                                        </p:tgtEl>
                                        <p:attrNameLst>
                                          <p:attrName>ppt_x</p:attrName>
                                        </p:attrNameLst>
                                      </p:cBhvr>
                                      <p:tavLst>
                                        <p:tav tm="0">
                                          <p:val>
                                            <p:strVal val="#ppt_x"/>
                                          </p:val>
                                        </p:tav>
                                        <p:tav tm="100000">
                                          <p:val>
                                            <p:strVal val="#ppt_x"/>
                                          </p:val>
                                        </p:tav>
                                      </p:tavLst>
                                    </p:anim>
                                    <p:anim calcmode="lin" valueType="num">
                                      <p:cBhvr additive="base">
                                        <p:cTn id="19" dur="500" fill="hold"/>
                                        <p:tgtEl>
                                          <p:spTgt spid="21"/>
                                        </p:tgtEl>
                                        <p:attrNameLst>
                                          <p:attrName>ppt_y</p:attrName>
                                        </p:attrNameLst>
                                      </p:cBhvr>
                                      <p:tavLst>
                                        <p:tav tm="0">
                                          <p:val>
                                            <p:strVal val="0-#ppt_h/2"/>
                                          </p:val>
                                        </p:tav>
                                        <p:tav tm="100000">
                                          <p:val>
                                            <p:strVal val="#ppt_y"/>
                                          </p:val>
                                        </p:tav>
                                      </p:tavLst>
                                    </p:anim>
                                  </p:childTnLst>
                                </p:cTn>
                              </p:par>
                            </p:childTnLst>
                          </p:cTn>
                        </p:par>
                        <p:par>
                          <p:cTn id="20" fill="hold">
                            <p:stCondLst>
                              <p:cond delay="1500"/>
                            </p:stCondLst>
                            <p:childTnLst>
                              <p:par>
                                <p:cTn id="21" presetID="2" presetClass="entr" presetSubtype="2" accel="50000" decel="50000" fill="hold" grpId="0" nodeType="afterEffect">
                                  <p:stCondLst>
                                    <p:cond delay="0"/>
                                  </p:stCondLst>
                                  <p:childTnLst>
                                    <p:set>
                                      <p:cBhvr>
                                        <p:cTn id="22" dur="1" fill="hold">
                                          <p:stCondLst>
                                            <p:cond delay="0"/>
                                          </p:stCondLst>
                                        </p:cTn>
                                        <p:tgtEl>
                                          <p:spTgt spid="2124"/>
                                        </p:tgtEl>
                                        <p:attrNameLst>
                                          <p:attrName>style.visibility</p:attrName>
                                        </p:attrNameLst>
                                      </p:cBhvr>
                                      <p:to>
                                        <p:strVal val="visible"/>
                                      </p:to>
                                    </p:set>
                                    <p:anim calcmode="lin" valueType="num">
                                      <p:cBhvr additive="base">
                                        <p:cTn id="23" dur="500" fill="hold"/>
                                        <p:tgtEl>
                                          <p:spTgt spid="2124"/>
                                        </p:tgtEl>
                                        <p:attrNameLst>
                                          <p:attrName>ppt_x</p:attrName>
                                        </p:attrNameLst>
                                      </p:cBhvr>
                                      <p:tavLst>
                                        <p:tav tm="0">
                                          <p:val>
                                            <p:strVal val="1+#ppt_w/2"/>
                                          </p:val>
                                        </p:tav>
                                        <p:tav tm="100000">
                                          <p:val>
                                            <p:strVal val="#ppt_x"/>
                                          </p:val>
                                        </p:tav>
                                      </p:tavLst>
                                    </p:anim>
                                    <p:anim calcmode="lin" valueType="num">
                                      <p:cBhvr additive="base">
                                        <p:cTn id="24" dur="500" fill="hold"/>
                                        <p:tgtEl>
                                          <p:spTgt spid="2124"/>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53" presetClass="entr" presetSubtype="0" fill="hold" grpId="0" nodeType="afterEffect">
                                  <p:stCondLst>
                                    <p:cond delay="0"/>
                                  </p:stCondLst>
                                  <p:childTnLst>
                                    <p:set>
                                      <p:cBhvr>
                                        <p:cTn id="27" dur="1" fill="hold">
                                          <p:stCondLst>
                                            <p:cond delay="0"/>
                                          </p:stCondLst>
                                        </p:cTn>
                                        <p:tgtEl>
                                          <p:spTgt spid="95"/>
                                        </p:tgtEl>
                                        <p:attrNameLst>
                                          <p:attrName>style.visibility</p:attrName>
                                        </p:attrNameLst>
                                      </p:cBhvr>
                                      <p:to>
                                        <p:strVal val="visible"/>
                                      </p:to>
                                    </p:set>
                                    <p:anim calcmode="lin" valueType="num">
                                      <p:cBhvr>
                                        <p:cTn id="28" dur="500" fill="hold"/>
                                        <p:tgtEl>
                                          <p:spTgt spid="95"/>
                                        </p:tgtEl>
                                        <p:attrNameLst>
                                          <p:attrName>ppt_w</p:attrName>
                                        </p:attrNameLst>
                                      </p:cBhvr>
                                      <p:tavLst>
                                        <p:tav tm="0">
                                          <p:val>
                                            <p:fltVal val="0"/>
                                          </p:val>
                                        </p:tav>
                                        <p:tav tm="100000">
                                          <p:val>
                                            <p:strVal val="#ppt_w"/>
                                          </p:val>
                                        </p:tav>
                                      </p:tavLst>
                                    </p:anim>
                                    <p:anim calcmode="lin" valueType="num">
                                      <p:cBhvr>
                                        <p:cTn id="29" dur="500" fill="hold"/>
                                        <p:tgtEl>
                                          <p:spTgt spid="95"/>
                                        </p:tgtEl>
                                        <p:attrNameLst>
                                          <p:attrName>ppt_h</p:attrName>
                                        </p:attrNameLst>
                                      </p:cBhvr>
                                      <p:tavLst>
                                        <p:tav tm="0">
                                          <p:val>
                                            <p:fltVal val="0"/>
                                          </p:val>
                                        </p:tav>
                                        <p:tav tm="100000">
                                          <p:val>
                                            <p:strVal val="#ppt_h"/>
                                          </p:val>
                                        </p:tav>
                                      </p:tavLst>
                                    </p:anim>
                                    <p:animEffect transition="in" filter="fade">
                                      <p:cBhvr>
                                        <p:cTn id="30" dur="500"/>
                                        <p:tgtEl>
                                          <p:spTgt spid="95"/>
                                        </p:tgtEl>
                                      </p:cBhvr>
                                    </p:animEffect>
                                  </p:childTnLst>
                                </p:cTn>
                              </p:par>
                            </p:childTnLst>
                          </p:cTn>
                        </p:par>
                        <p:par>
                          <p:cTn id="31" fill="hold">
                            <p:stCondLst>
                              <p:cond delay="2500"/>
                            </p:stCondLst>
                            <p:childTnLst>
                              <p:par>
                                <p:cTn id="32" presetID="2" presetClass="entr" presetSubtype="4" accel="50000" decel="50000" fill="hold" grpId="0" nodeType="afterEffect">
                                  <p:stCondLst>
                                    <p:cond delay="0"/>
                                  </p:stCondLst>
                                  <p:childTnLst>
                                    <p:set>
                                      <p:cBhvr>
                                        <p:cTn id="33" dur="1" fill="hold">
                                          <p:stCondLst>
                                            <p:cond delay="0"/>
                                          </p:stCondLst>
                                        </p:cTn>
                                        <p:tgtEl>
                                          <p:spTgt spid="22"/>
                                        </p:tgtEl>
                                        <p:attrNameLst>
                                          <p:attrName>style.visibility</p:attrName>
                                        </p:attrNameLst>
                                      </p:cBhvr>
                                      <p:to>
                                        <p:strVal val="visible"/>
                                      </p:to>
                                    </p:set>
                                    <p:anim calcmode="lin" valueType="num">
                                      <p:cBhvr additive="base">
                                        <p:cTn id="34" dur="500" fill="hold"/>
                                        <p:tgtEl>
                                          <p:spTgt spid="22"/>
                                        </p:tgtEl>
                                        <p:attrNameLst>
                                          <p:attrName>ppt_x</p:attrName>
                                        </p:attrNameLst>
                                      </p:cBhvr>
                                      <p:tavLst>
                                        <p:tav tm="0">
                                          <p:val>
                                            <p:strVal val="#ppt_x"/>
                                          </p:val>
                                        </p:tav>
                                        <p:tav tm="100000">
                                          <p:val>
                                            <p:strVal val="#ppt_x"/>
                                          </p:val>
                                        </p:tav>
                                      </p:tavLst>
                                    </p:anim>
                                    <p:anim calcmode="lin" valueType="num">
                                      <p:cBhvr additive="base">
                                        <p:cTn id="35" dur="500" fill="hold"/>
                                        <p:tgtEl>
                                          <p:spTgt spid="22"/>
                                        </p:tgtEl>
                                        <p:attrNameLst>
                                          <p:attrName>ppt_y</p:attrName>
                                        </p:attrNameLst>
                                      </p:cBhvr>
                                      <p:tavLst>
                                        <p:tav tm="0">
                                          <p:val>
                                            <p:strVal val="1+#ppt_h/2"/>
                                          </p:val>
                                        </p:tav>
                                        <p:tav tm="100000">
                                          <p:val>
                                            <p:strVal val="#ppt_y"/>
                                          </p:val>
                                        </p:tav>
                                      </p:tavLst>
                                    </p:anim>
                                  </p:childTnLst>
                                </p:cTn>
                              </p:par>
                            </p:childTnLst>
                          </p:cTn>
                        </p:par>
                        <p:par>
                          <p:cTn id="36" fill="hold">
                            <p:stCondLst>
                              <p:cond delay="3000"/>
                            </p:stCondLst>
                            <p:childTnLst>
                              <p:par>
                                <p:cTn id="37" presetID="2" presetClass="entr" presetSubtype="2" accel="50000" decel="50000" fill="hold" grpId="0" nodeType="after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1+#ppt_w/2"/>
                                          </p:val>
                                        </p:tav>
                                        <p:tav tm="100000">
                                          <p:val>
                                            <p:strVal val="#ppt_x"/>
                                          </p:val>
                                        </p:tav>
                                      </p:tavLst>
                                    </p:anim>
                                    <p:anim calcmode="lin" valueType="num">
                                      <p:cBhvr additive="base">
                                        <p:cTn id="40" dur="500" fill="hold"/>
                                        <p:tgtEl>
                                          <p:spTgt spid="16"/>
                                        </p:tgtEl>
                                        <p:attrNameLst>
                                          <p:attrName>ppt_y</p:attrName>
                                        </p:attrNameLst>
                                      </p:cBhvr>
                                      <p:tavLst>
                                        <p:tav tm="0">
                                          <p:val>
                                            <p:strVal val="#ppt_y"/>
                                          </p:val>
                                        </p:tav>
                                        <p:tav tm="100000">
                                          <p:val>
                                            <p:strVal val="#ppt_y"/>
                                          </p:val>
                                        </p:tav>
                                      </p:tavLst>
                                    </p:anim>
                                  </p:childTnLst>
                                </p:cTn>
                              </p:par>
                            </p:childTnLst>
                          </p:cTn>
                        </p:par>
                        <p:par>
                          <p:cTn id="41" fill="hold">
                            <p:stCondLst>
                              <p:cond delay="3500"/>
                            </p:stCondLst>
                            <p:childTnLst>
                              <p:par>
                                <p:cTn id="42" presetID="53" presetClass="entr" presetSubtype="0" fill="hold" grpId="0" nodeType="after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4000"/>
                            </p:stCondLst>
                            <p:childTnLst>
                              <p:par>
                                <p:cTn id="48" presetID="2" presetClass="entr" presetSubtype="1" accel="50000" decel="50000" fill="hold" grpId="0" nodeType="afterEffect">
                                  <p:stCondLst>
                                    <p:cond delay="0"/>
                                  </p:stCondLst>
                                  <p:childTnLst>
                                    <p:set>
                                      <p:cBhvr>
                                        <p:cTn id="49" dur="1" fill="hold">
                                          <p:stCondLst>
                                            <p:cond delay="0"/>
                                          </p:stCondLst>
                                        </p:cTn>
                                        <p:tgtEl>
                                          <p:spTgt spid="23"/>
                                        </p:tgtEl>
                                        <p:attrNameLst>
                                          <p:attrName>style.visibility</p:attrName>
                                        </p:attrNameLst>
                                      </p:cBhvr>
                                      <p:to>
                                        <p:strVal val="visible"/>
                                      </p:to>
                                    </p:set>
                                    <p:anim calcmode="lin" valueType="num">
                                      <p:cBhvr additive="base">
                                        <p:cTn id="50" dur="500" fill="hold"/>
                                        <p:tgtEl>
                                          <p:spTgt spid="23"/>
                                        </p:tgtEl>
                                        <p:attrNameLst>
                                          <p:attrName>ppt_x</p:attrName>
                                        </p:attrNameLst>
                                      </p:cBhvr>
                                      <p:tavLst>
                                        <p:tav tm="0">
                                          <p:val>
                                            <p:strVal val="#ppt_x"/>
                                          </p:val>
                                        </p:tav>
                                        <p:tav tm="100000">
                                          <p:val>
                                            <p:strVal val="#ppt_x"/>
                                          </p:val>
                                        </p:tav>
                                      </p:tavLst>
                                    </p:anim>
                                    <p:anim calcmode="lin" valueType="num">
                                      <p:cBhvr additive="base">
                                        <p:cTn id="51" dur="500" fill="hold"/>
                                        <p:tgtEl>
                                          <p:spTgt spid="23"/>
                                        </p:tgtEl>
                                        <p:attrNameLst>
                                          <p:attrName>ppt_y</p:attrName>
                                        </p:attrNameLst>
                                      </p:cBhvr>
                                      <p:tavLst>
                                        <p:tav tm="0">
                                          <p:val>
                                            <p:strVal val="0-#ppt_h/2"/>
                                          </p:val>
                                        </p:tav>
                                        <p:tav tm="100000">
                                          <p:val>
                                            <p:strVal val="#ppt_y"/>
                                          </p:val>
                                        </p:tav>
                                      </p:tavLst>
                                    </p:anim>
                                  </p:childTnLst>
                                </p:cTn>
                              </p:par>
                            </p:childTnLst>
                          </p:cTn>
                        </p:par>
                        <p:par>
                          <p:cTn id="52" fill="hold">
                            <p:stCondLst>
                              <p:cond delay="4500"/>
                            </p:stCondLst>
                            <p:childTnLst>
                              <p:par>
                                <p:cTn id="53" presetID="2" presetClass="entr" presetSubtype="2" accel="50000" decel="50000" fill="hold" grpId="0" nodeType="afterEffect">
                                  <p:stCondLst>
                                    <p:cond delay="0"/>
                                  </p:stCondLst>
                                  <p:childTnLst>
                                    <p:set>
                                      <p:cBhvr>
                                        <p:cTn id="54" dur="1" fill="hold">
                                          <p:stCondLst>
                                            <p:cond delay="0"/>
                                          </p:stCondLst>
                                        </p:cTn>
                                        <p:tgtEl>
                                          <p:spTgt spid="17"/>
                                        </p:tgtEl>
                                        <p:attrNameLst>
                                          <p:attrName>style.visibility</p:attrName>
                                        </p:attrNameLst>
                                      </p:cBhvr>
                                      <p:to>
                                        <p:strVal val="visible"/>
                                      </p:to>
                                    </p:set>
                                    <p:anim calcmode="lin" valueType="num">
                                      <p:cBhvr additive="base">
                                        <p:cTn id="55" dur="500" fill="hold"/>
                                        <p:tgtEl>
                                          <p:spTgt spid="17"/>
                                        </p:tgtEl>
                                        <p:attrNameLst>
                                          <p:attrName>ppt_x</p:attrName>
                                        </p:attrNameLst>
                                      </p:cBhvr>
                                      <p:tavLst>
                                        <p:tav tm="0">
                                          <p:val>
                                            <p:strVal val="1+#ppt_w/2"/>
                                          </p:val>
                                        </p:tav>
                                        <p:tav tm="100000">
                                          <p:val>
                                            <p:strVal val="#ppt_x"/>
                                          </p:val>
                                        </p:tav>
                                      </p:tavLst>
                                    </p:anim>
                                    <p:anim calcmode="lin" valueType="num">
                                      <p:cBhvr additive="base">
                                        <p:cTn id="56" dur="500" fill="hold"/>
                                        <p:tgtEl>
                                          <p:spTgt spid="17"/>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53" presetClass="entr" presetSubtype="0" fill="hold" grpId="0" nodeType="afterEffect">
                                  <p:stCondLst>
                                    <p:cond delay="0"/>
                                  </p:stCondLst>
                                  <p:childTnLst>
                                    <p:set>
                                      <p:cBhvr>
                                        <p:cTn id="59" dur="1" fill="hold">
                                          <p:stCondLst>
                                            <p:cond delay="0"/>
                                          </p:stCondLst>
                                        </p:cTn>
                                        <p:tgtEl>
                                          <p:spTgt spid="94"/>
                                        </p:tgtEl>
                                        <p:attrNameLst>
                                          <p:attrName>style.visibility</p:attrName>
                                        </p:attrNameLst>
                                      </p:cBhvr>
                                      <p:to>
                                        <p:strVal val="visible"/>
                                      </p:to>
                                    </p:set>
                                    <p:anim calcmode="lin" valueType="num">
                                      <p:cBhvr>
                                        <p:cTn id="60" dur="500" fill="hold"/>
                                        <p:tgtEl>
                                          <p:spTgt spid="94"/>
                                        </p:tgtEl>
                                        <p:attrNameLst>
                                          <p:attrName>ppt_w</p:attrName>
                                        </p:attrNameLst>
                                      </p:cBhvr>
                                      <p:tavLst>
                                        <p:tav tm="0">
                                          <p:val>
                                            <p:fltVal val="0"/>
                                          </p:val>
                                        </p:tav>
                                        <p:tav tm="100000">
                                          <p:val>
                                            <p:strVal val="#ppt_w"/>
                                          </p:val>
                                        </p:tav>
                                      </p:tavLst>
                                    </p:anim>
                                    <p:anim calcmode="lin" valueType="num">
                                      <p:cBhvr>
                                        <p:cTn id="61" dur="500" fill="hold"/>
                                        <p:tgtEl>
                                          <p:spTgt spid="94"/>
                                        </p:tgtEl>
                                        <p:attrNameLst>
                                          <p:attrName>ppt_h</p:attrName>
                                        </p:attrNameLst>
                                      </p:cBhvr>
                                      <p:tavLst>
                                        <p:tav tm="0">
                                          <p:val>
                                            <p:fltVal val="0"/>
                                          </p:val>
                                        </p:tav>
                                        <p:tav tm="100000">
                                          <p:val>
                                            <p:strVal val="#ppt_h"/>
                                          </p:val>
                                        </p:tav>
                                      </p:tavLst>
                                    </p:anim>
                                    <p:animEffect transition="in" filter="fade">
                                      <p:cBhvr>
                                        <p:cTn id="62" dur="500"/>
                                        <p:tgtEl>
                                          <p:spTgt spid="94"/>
                                        </p:tgtEl>
                                      </p:cBhvr>
                                    </p:animEffect>
                                  </p:childTnLst>
                                </p:cTn>
                              </p:par>
                            </p:childTnLst>
                          </p:cTn>
                        </p:par>
                        <p:par>
                          <p:cTn id="63" fill="hold">
                            <p:stCondLst>
                              <p:cond delay="5500"/>
                            </p:stCondLst>
                            <p:childTnLst>
                              <p:par>
                                <p:cTn id="64" presetID="2" presetClass="entr" presetSubtype="4" accel="50000" decel="5000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 calcmode="lin" valueType="num">
                                      <p:cBhvr additive="base">
                                        <p:cTn id="66" dur="500" fill="hold"/>
                                        <p:tgtEl>
                                          <p:spTgt spid="24"/>
                                        </p:tgtEl>
                                        <p:attrNameLst>
                                          <p:attrName>ppt_x</p:attrName>
                                        </p:attrNameLst>
                                      </p:cBhvr>
                                      <p:tavLst>
                                        <p:tav tm="0">
                                          <p:val>
                                            <p:strVal val="#ppt_x"/>
                                          </p:val>
                                        </p:tav>
                                        <p:tav tm="100000">
                                          <p:val>
                                            <p:strVal val="#ppt_x"/>
                                          </p:val>
                                        </p:tav>
                                      </p:tavLst>
                                    </p:anim>
                                    <p:anim calcmode="lin" valueType="num">
                                      <p:cBhvr additive="base">
                                        <p:cTn id="67" dur="500" fill="hold"/>
                                        <p:tgtEl>
                                          <p:spTgt spid="24"/>
                                        </p:tgtEl>
                                        <p:attrNameLst>
                                          <p:attrName>ppt_y</p:attrName>
                                        </p:attrNameLst>
                                      </p:cBhvr>
                                      <p:tavLst>
                                        <p:tav tm="0">
                                          <p:val>
                                            <p:strVal val="1+#ppt_h/2"/>
                                          </p:val>
                                        </p:tav>
                                        <p:tav tm="100000">
                                          <p:val>
                                            <p:strVal val="#ppt_y"/>
                                          </p:val>
                                        </p:tav>
                                      </p:tavLst>
                                    </p:anim>
                                  </p:childTnLst>
                                </p:cTn>
                              </p:par>
                            </p:childTnLst>
                          </p:cTn>
                        </p:par>
                        <p:par>
                          <p:cTn id="68" fill="hold">
                            <p:stCondLst>
                              <p:cond delay="6000"/>
                            </p:stCondLst>
                            <p:childTnLst>
                              <p:par>
                                <p:cTn id="69" presetID="2" presetClass="entr" presetSubtype="2" accel="50000" decel="50000" fill="hold" grpId="0" nodeType="after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1+#ppt_w/2"/>
                                          </p:val>
                                        </p:tav>
                                        <p:tav tm="100000">
                                          <p:val>
                                            <p:strVal val="#ppt_x"/>
                                          </p:val>
                                        </p:tav>
                                      </p:tavLst>
                                    </p:anim>
                                    <p:anim calcmode="lin" valueType="num">
                                      <p:cBhvr additive="base">
                                        <p:cTn id="72" dur="500" fill="hold"/>
                                        <p:tgtEl>
                                          <p:spTgt spid="18"/>
                                        </p:tgtEl>
                                        <p:attrNameLst>
                                          <p:attrName>ppt_y</p:attrName>
                                        </p:attrNameLst>
                                      </p:cBhvr>
                                      <p:tavLst>
                                        <p:tav tm="0">
                                          <p:val>
                                            <p:strVal val="#ppt_y"/>
                                          </p:val>
                                        </p:tav>
                                        <p:tav tm="100000">
                                          <p:val>
                                            <p:strVal val="#ppt_y"/>
                                          </p:val>
                                        </p:tav>
                                      </p:tavLst>
                                    </p:anim>
                                  </p:childTnLst>
                                </p:cTn>
                              </p:par>
                            </p:childTnLst>
                          </p:cTn>
                        </p:par>
                        <p:par>
                          <p:cTn id="73" fill="hold">
                            <p:stCondLst>
                              <p:cond delay="6500"/>
                            </p:stCondLst>
                            <p:childTnLst>
                              <p:par>
                                <p:cTn id="74" presetID="53" presetClass="entr" presetSubtype="0" fill="hold" grpId="0" nodeType="afterEffect">
                                  <p:stCondLst>
                                    <p:cond delay="0"/>
                                  </p:stCondLst>
                                  <p:childTnLst>
                                    <p:set>
                                      <p:cBhvr>
                                        <p:cTn id="75" dur="1" fill="hold">
                                          <p:stCondLst>
                                            <p:cond delay="0"/>
                                          </p:stCondLst>
                                        </p:cTn>
                                        <p:tgtEl>
                                          <p:spTgt spid="19"/>
                                        </p:tgtEl>
                                        <p:attrNameLst>
                                          <p:attrName>style.visibility</p:attrName>
                                        </p:attrNameLst>
                                      </p:cBhvr>
                                      <p:to>
                                        <p:strVal val="visible"/>
                                      </p:to>
                                    </p:set>
                                    <p:anim calcmode="lin" valueType="num">
                                      <p:cBhvr>
                                        <p:cTn id="76" dur="500" fill="hold"/>
                                        <p:tgtEl>
                                          <p:spTgt spid="19"/>
                                        </p:tgtEl>
                                        <p:attrNameLst>
                                          <p:attrName>ppt_w</p:attrName>
                                        </p:attrNameLst>
                                      </p:cBhvr>
                                      <p:tavLst>
                                        <p:tav tm="0">
                                          <p:val>
                                            <p:fltVal val="0"/>
                                          </p:val>
                                        </p:tav>
                                        <p:tav tm="100000">
                                          <p:val>
                                            <p:strVal val="#ppt_w"/>
                                          </p:val>
                                        </p:tav>
                                      </p:tavLst>
                                    </p:anim>
                                    <p:anim calcmode="lin" valueType="num">
                                      <p:cBhvr>
                                        <p:cTn id="77" dur="500" fill="hold"/>
                                        <p:tgtEl>
                                          <p:spTgt spid="19"/>
                                        </p:tgtEl>
                                        <p:attrNameLst>
                                          <p:attrName>ppt_h</p:attrName>
                                        </p:attrNameLst>
                                      </p:cBhvr>
                                      <p:tavLst>
                                        <p:tav tm="0">
                                          <p:val>
                                            <p:fltVal val="0"/>
                                          </p:val>
                                        </p:tav>
                                        <p:tav tm="100000">
                                          <p:val>
                                            <p:strVal val="#ppt_h"/>
                                          </p:val>
                                        </p:tav>
                                      </p:tavLst>
                                    </p:anim>
                                    <p:animEffect transition="in" filter="fade">
                                      <p:cBhvr>
                                        <p:cTn id="78" dur="500"/>
                                        <p:tgtEl>
                                          <p:spTgt spid="19"/>
                                        </p:tgtEl>
                                      </p:cBhvr>
                                    </p:animEffect>
                                  </p:childTnLst>
                                </p:cTn>
                              </p:par>
                            </p:childTnLst>
                          </p:cTn>
                        </p:par>
                        <p:par>
                          <p:cTn id="79" fill="hold">
                            <p:stCondLst>
                              <p:cond delay="7000"/>
                            </p:stCondLst>
                            <p:childTnLst>
                              <p:par>
                                <p:cTn id="80" presetID="2" presetClass="entr" presetSubtype="1" accel="50000" decel="50000"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 calcmode="lin" valueType="num">
                                      <p:cBhvr additive="base">
                                        <p:cTn id="82" dur="500" fill="hold"/>
                                        <p:tgtEl>
                                          <p:spTgt spid="25"/>
                                        </p:tgtEl>
                                        <p:attrNameLst>
                                          <p:attrName>ppt_x</p:attrName>
                                        </p:attrNameLst>
                                      </p:cBhvr>
                                      <p:tavLst>
                                        <p:tav tm="0">
                                          <p:val>
                                            <p:strVal val="#ppt_x"/>
                                          </p:val>
                                        </p:tav>
                                        <p:tav tm="100000">
                                          <p:val>
                                            <p:strVal val="#ppt_x"/>
                                          </p:val>
                                        </p:tav>
                                      </p:tavLst>
                                    </p:anim>
                                    <p:anim calcmode="lin" valueType="num">
                                      <p:cBhvr additive="base">
                                        <p:cTn id="83" dur="500" fill="hold"/>
                                        <p:tgtEl>
                                          <p:spTgt spid="25"/>
                                        </p:tgtEl>
                                        <p:attrNameLst>
                                          <p:attrName>ppt_y</p:attrName>
                                        </p:attrNameLst>
                                      </p:cBhvr>
                                      <p:tavLst>
                                        <p:tav tm="0">
                                          <p:val>
                                            <p:strVal val="0-#ppt_h/2"/>
                                          </p:val>
                                        </p:tav>
                                        <p:tav tm="100000">
                                          <p:val>
                                            <p:strVal val="#ppt_y"/>
                                          </p:val>
                                        </p:tav>
                                      </p:tavLst>
                                    </p:anim>
                                  </p:childTnLst>
                                </p:cTn>
                              </p:par>
                            </p:childTnLst>
                          </p:cTn>
                        </p:par>
                        <p:par>
                          <p:cTn id="84" fill="hold">
                            <p:stCondLst>
                              <p:cond delay="7500"/>
                            </p:stCondLst>
                            <p:childTnLst>
                              <p:par>
                                <p:cTn id="85" presetID="10" presetClass="entr" presetSubtype="0" fill="hold" grpId="0" nodeType="afterEffect">
                                  <p:stCondLst>
                                    <p:cond delay="0"/>
                                  </p:stCondLst>
                                  <p:childTnLst>
                                    <p:set>
                                      <p:cBhvr>
                                        <p:cTn id="86" dur="1" fill="hold">
                                          <p:stCondLst>
                                            <p:cond delay="0"/>
                                          </p:stCondLst>
                                        </p:cTn>
                                        <p:tgtEl>
                                          <p:spTgt spid="20"/>
                                        </p:tgtEl>
                                        <p:attrNameLst>
                                          <p:attrName>style.visibility</p:attrName>
                                        </p:attrNameLst>
                                      </p:cBhvr>
                                      <p:to>
                                        <p:strVal val="visible"/>
                                      </p:to>
                                    </p:set>
                                    <p:animEffect transition="in" filter="fade">
                                      <p:cBhvr>
                                        <p:cTn id="8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124" grpId="0" animBg="1"/>
      <p:bldP spid="2125" grpId="0" animBg="1"/>
      <p:bldP spid="92" grpId="0"/>
      <p:bldP spid="95" grpId="0"/>
      <p:bldP spid="16" grpId="0" animBg="1"/>
      <p:bldP spid="93" grpId="0"/>
      <p:bldP spid="94" grpId="0"/>
      <p:bldP spid="19" grpId="0"/>
      <p:bldP spid="21" grpId="0"/>
      <p:bldP spid="22" grpId="0"/>
      <p:bldP spid="23" grpId="0"/>
      <p:bldP spid="24" grpId="0"/>
      <p:bldP spid="25"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8" name="Group 77"/>
          <p:cNvGrpSpPr/>
          <p:nvPr/>
        </p:nvGrpSpPr>
        <p:grpSpPr>
          <a:xfrm>
            <a:off x="3362253" y="2482390"/>
            <a:ext cx="1112458" cy="771294"/>
            <a:chOff x="3362253" y="2517137"/>
            <a:chExt cx="1112458" cy="771294"/>
          </a:xfrm>
        </p:grpSpPr>
        <p:sp>
          <p:nvSpPr>
            <p:cNvPr id="79" name="Round Diagonal Corner Rectangle 78"/>
            <p:cNvSpPr/>
            <p:nvPr/>
          </p:nvSpPr>
          <p:spPr>
            <a:xfrm rot="10800000" flipH="1" flipV="1">
              <a:off x="3364530" y="2542534"/>
              <a:ext cx="1110181" cy="745897"/>
            </a:xfrm>
            <a:prstGeom prst="round2DiagRect">
              <a:avLst>
                <a:gd name="adj1" fmla="val 39154"/>
                <a:gd name="adj2" fmla="val 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80" name="Round Diagonal Corner Rectangle 79"/>
            <p:cNvSpPr/>
            <p:nvPr/>
          </p:nvSpPr>
          <p:spPr>
            <a:xfrm rot="10800000" flipH="1" flipV="1">
              <a:off x="3362253" y="2517137"/>
              <a:ext cx="1110181" cy="745897"/>
            </a:xfrm>
            <a:prstGeom prst="round2DiagRect">
              <a:avLst>
                <a:gd name="adj1" fmla="val 39154"/>
                <a:gd name="adj2" fmla="val 0"/>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grpSp>
        <p:nvGrpSpPr>
          <p:cNvPr id="81" name="Group 80"/>
          <p:cNvGrpSpPr/>
          <p:nvPr/>
        </p:nvGrpSpPr>
        <p:grpSpPr>
          <a:xfrm>
            <a:off x="4638997" y="2494635"/>
            <a:ext cx="1314128" cy="939502"/>
            <a:chOff x="4638997" y="2552242"/>
            <a:chExt cx="1314128" cy="939502"/>
          </a:xfrm>
        </p:grpSpPr>
        <p:sp>
          <p:nvSpPr>
            <p:cNvPr id="82" name="Round Diagonal Corner Rectangle 81"/>
            <p:cNvSpPr/>
            <p:nvPr/>
          </p:nvSpPr>
          <p:spPr>
            <a:xfrm rot="10800000" flipV="1">
              <a:off x="4638997" y="2577119"/>
              <a:ext cx="1314124" cy="914625"/>
            </a:xfrm>
            <a:prstGeom prst="round2DiagRect">
              <a:avLst>
                <a:gd name="adj1" fmla="val 39154"/>
                <a:gd name="adj2" fmla="val 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83" name="Round Diagonal Corner Rectangle 82"/>
            <p:cNvSpPr/>
            <p:nvPr/>
          </p:nvSpPr>
          <p:spPr>
            <a:xfrm rot="10800000" flipV="1">
              <a:off x="4639001" y="2552242"/>
              <a:ext cx="1314124" cy="914625"/>
            </a:xfrm>
            <a:prstGeom prst="round2DiagRect">
              <a:avLst>
                <a:gd name="adj1" fmla="val 39154"/>
                <a:gd name="adj2" fmla="val 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grpSp>
        <p:nvGrpSpPr>
          <p:cNvPr id="84" name="Group 83"/>
          <p:cNvGrpSpPr/>
          <p:nvPr/>
        </p:nvGrpSpPr>
        <p:grpSpPr>
          <a:xfrm>
            <a:off x="4550915" y="1455025"/>
            <a:ext cx="1402210" cy="994985"/>
            <a:chOff x="4550915" y="1512632"/>
            <a:chExt cx="1402210" cy="994985"/>
          </a:xfrm>
        </p:grpSpPr>
        <p:sp>
          <p:nvSpPr>
            <p:cNvPr id="85" name="Round Diagonal Corner Rectangle 84"/>
            <p:cNvSpPr/>
            <p:nvPr/>
          </p:nvSpPr>
          <p:spPr>
            <a:xfrm rot="10800000">
              <a:off x="4550915" y="1531687"/>
              <a:ext cx="1402206" cy="975930"/>
            </a:xfrm>
            <a:prstGeom prst="round2DiagRect">
              <a:avLst>
                <a:gd name="adj1" fmla="val 39154"/>
                <a:gd name="adj2" fmla="val 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86" name="Round Diagonal Corner Rectangle 85"/>
            <p:cNvSpPr/>
            <p:nvPr/>
          </p:nvSpPr>
          <p:spPr>
            <a:xfrm rot="10800000">
              <a:off x="4550919" y="1512632"/>
              <a:ext cx="1402206" cy="975930"/>
            </a:xfrm>
            <a:prstGeom prst="round2DiagRect">
              <a:avLst>
                <a:gd name="adj1" fmla="val 39154"/>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grpSp>
        <p:nvGrpSpPr>
          <p:cNvPr id="87" name="Group 86"/>
          <p:cNvGrpSpPr/>
          <p:nvPr/>
        </p:nvGrpSpPr>
        <p:grpSpPr>
          <a:xfrm>
            <a:off x="2607467" y="1003285"/>
            <a:ext cx="1841153" cy="1359852"/>
            <a:chOff x="2607467" y="1060892"/>
            <a:chExt cx="1841153" cy="1359852"/>
          </a:xfrm>
        </p:grpSpPr>
        <p:sp>
          <p:nvSpPr>
            <p:cNvPr id="88" name="Round Diagonal Corner Rectangle 87"/>
            <p:cNvSpPr/>
            <p:nvPr/>
          </p:nvSpPr>
          <p:spPr>
            <a:xfrm rot="10800000" flipH="1">
              <a:off x="2609055" y="1082809"/>
              <a:ext cx="1839565" cy="1337935"/>
            </a:xfrm>
            <a:prstGeom prst="round2DiagRect">
              <a:avLst>
                <a:gd name="adj1" fmla="val 39154"/>
                <a:gd name="adj2" fmla="val 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89" name="Round Diagonal Corner Rectangle 88"/>
            <p:cNvSpPr/>
            <p:nvPr/>
          </p:nvSpPr>
          <p:spPr>
            <a:xfrm rot="10800000" flipH="1">
              <a:off x="2607467" y="1060892"/>
              <a:ext cx="1839565" cy="1337935"/>
            </a:xfrm>
            <a:prstGeom prst="round2DiagRect">
              <a:avLst>
                <a:gd name="adj1" fmla="val 39154"/>
                <a:gd name="adj2"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sp>
        <p:nvSpPr>
          <p:cNvPr id="77" name="Oval 76"/>
          <p:cNvSpPr/>
          <p:nvPr/>
        </p:nvSpPr>
        <p:spPr>
          <a:xfrm>
            <a:off x="4113911" y="2002332"/>
            <a:ext cx="874016" cy="874010"/>
          </a:xfrm>
          <a:prstGeom prst="ellipse">
            <a:avLst/>
          </a:prstGeom>
          <a:solidFill>
            <a:schemeClr val="bg1">
              <a:lumMod val="9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2053" name="Freeform 5"/>
          <p:cNvSpPr/>
          <p:nvPr/>
        </p:nvSpPr>
        <p:spPr bwMode="auto">
          <a:xfrm>
            <a:off x="4156076" y="2430955"/>
            <a:ext cx="831850" cy="2015176"/>
          </a:xfrm>
          <a:custGeom>
            <a:avLst/>
            <a:gdLst/>
            <a:ahLst/>
            <a:cxnLst>
              <a:cxn ang="0">
                <a:pos x="109" y="0"/>
              </a:cxn>
              <a:cxn ang="0">
                <a:pos x="110" y="585"/>
              </a:cxn>
              <a:cxn ang="0">
                <a:pos x="110" y="586"/>
              </a:cxn>
              <a:cxn ang="0">
                <a:pos x="116" y="619"/>
              </a:cxn>
              <a:cxn ang="0">
                <a:pos x="121" y="629"/>
              </a:cxn>
              <a:cxn ang="0">
                <a:pos x="147" y="656"/>
              </a:cxn>
              <a:cxn ang="0">
                <a:pos x="203" y="676"/>
              </a:cxn>
              <a:cxn ang="0">
                <a:pos x="0" y="676"/>
              </a:cxn>
              <a:cxn ang="0">
                <a:pos x="62" y="650"/>
              </a:cxn>
              <a:cxn ang="0">
                <a:pos x="78" y="629"/>
              </a:cxn>
              <a:cxn ang="0">
                <a:pos x="82" y="619"/>
              </a:cxn>
              <a:cxn ang="0">
                <a:pos x="88" y="586"/>
              </a:cxn>
              <a:cxn ang="0">
                <a:pos x="88" y="585"/>
              </a:cxn>
              <a:cxn ang="0">
                <a:pos x="88" y="0"/>
              </a:cxn>
              <a:cxn ang="0">
                <a:pos x="109" y="0"/>
              </a:cxn>
            </a:cxnLst>
            <a:rect l="0" t="0" r="r" b="b"/>
            <a:pathLst>
              <a:path w="203" h="676">
                <a:moveTo>
                  <a:pt x="109" y="0"/>
                </a:moveTo>
                <a:cubicBezTo>
                  <a:pt x="110" y="585"/>
                  <a:pt x="110" y="585"/>
                  <a:pt x="110" y="585"/>
                </a:cubicBezTo>
                <a:cubicBezTo>
                  <a:pt x="110" y="586"/>
                  <a:pt x="110" y="586"/>
                  <a:pt x="110" y="586"/>
                </a:cubicBezTo>
                <a:cubicBezTo>
                  <a:pt x="110" y="598"/>
                  <a:pt x="112" y="609"/>
                  <a:pt x="116" y="619"/>
                </a:cubicBezTo>
                <a:cubicBezTo>
                  <a:pt x="117" y="622"/>
                  <a:pt x="119" y="626"/>
                  <a:pt x="121" y="629"/>
                </a:cubicBezTo>
                <a:cubicBezTo>
                  <a:pt x="127" y="637"/>
                  <a:pt x="136" y="646"/>
                  <a:pt x="147" y="656"/>
                </a:cubicBezTo>
                <a:cubicBezTo>
                  <a:pt x="164" y="669"/>
                  <a:pt x="182" y="676"/>
                  <a:pt x="203" y="676"/>
                </a:cubicBezTo>
                <a:cubicBezTo>
                  <a:pt x="0" y="676"/>
                  <a:pt x="0" y="676"/>
                  <a:pt x="0" y="676"/>
                </a:cubicBezTo>
                <a:cubicBezTo>
                  <a:pt x="24" y="676"/>
                  <a:pt x="45" y="667"/>
                  <a:pt x="62" y="650"/>
                </a:cubicBezTo>
                <a:cubicBezTo>
                  <a:pt x="68" y="643"/>
                  <a:pt x="74" y="636"/>
                  <a:pt x="78" y="629"/>
                </a:cubicBezTo>
                <a:cubicBezTo>
                  <a:pt x="79" y="626"/>
                  <a:pt x="81" y="622"/>
                  <a:pt x="82" y="619"/>
                </a:cubicBezTo>
                <a:cubicBezTo>
                  <a:pt x="86" y="609"/>
                  <a:pt x="88" y="598"/>
                  <a:pt x="88" y="586"/>
                </a:cubicBezTo>
                <a:cubicBezTo>
                  <a:pt x="88" y="586"/>
                  <a:pt x="88" y="586"/>
                  <a:pt x="88" y="585"/>
                </a:cubicBezTo>
                <a:cubicBezTo>
                  <a:pt x="88" y="0"/>
                  <a:pt x="88" y="0"/>
                  <a:pt x="88" y="0"/>
                </a:cubicBezTo>
                <a:lnTo>
                  <a:pt x="109" y="0"/>
                </a:lnTo>
                <a:close/>
              </a:path>
            </a:pathLst>
          </a:custGeom>
          <a:solidFill>
            <a:schemeClr val="bg1">
              <a:lumMod val="65000"/>
            </a:schemeClr>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63" name="Oval 62"/>
          <p:cNvSpPr/>
          <p:nvPr/>
        </p:nvSpPr>
        <p:spPr>
          <a:xfrm>
            <a:off x="4415284" y="2286937"/>
            <a:ext cx="288035" cy="288035"/>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68" name="Rectangle 67"/>
          <p:cNvSpPr/>
          <p:nvPr/>
        </p:nvSpPr>
        <p:spPr>
          <a:xfrm>
            <a:off x="0" y="4446131"/>
            <a:ext cx="9144000" cy="84257"/>
          </a:xfrm>
          <a:prstGeom prst="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nvGrpSpPr>
          <p:cNvPr id="90" name="Group 89"/>
          <p:cNvGrpSpPr/>
          <p:nvPr/>
        </p:nvGrpSpPr>
        <p:grpSpPr>
          <a:xfrm>
            <a:off x="3635492" y="3409259"/>
            <a:ext cx="846415" cy="589679"/>
            <a:chOff x="3360240" y="2517137"/>
            <a:chExt cx="1112194" cy="774844"/>
          </a:xfrm>
        </p:grpSpPr>
        <p:sp>
          <p:nvSpPr>
            <p:cNvPr id="91" name="Round Diagonal Corner Rectangle 90"/>
            <p:cNvSpPr/>
            <p:nvPr/>
          </p:nvSpPr>
          <p:spPr>
            <a:xfrm rot="10800000" flipH="1" flipV="1">
              <a:off x="3360240" y="2546083"/>
              <a:ext cx="1110180" cy="745898"/>
            </a:xfrm>
            <a:prstGeom prst="round2DiagRect">
              <a:avLst>
                <a:gd name="adj1" fmla="val 39154"/>
                <a:gd name="adj2" fmla="val 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92" name="Round Diagonal Corner Rectangle 91"/>
            <p:cNvSpPr/>
            <p:nvPr/>
          </p:nvSpPr>
          <p:spPr>
            <a:xfrm rot="10800000" flipH="1" flipV="1">
              <a:off x="3362253" y="2517137"/>
              <a:ext cx="1110181" cy="745897"/>
            </a:xfrm>
            <a:prstGeom prst="round2DiagRect">
              <a:avLst>
                <a:gd name="adj1" fmla="val 39154"/>
                <a:gd name="adj2" fmla="val 0"/>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grpSp>
      <p:grpSp>
        <p:nvGrpSpPr>
          <p:cNvPr id="93" name="Group 59"/>
          <p:cNvGrpSpPr/>
          <p:nvPr/>
        </p:nvGrpSpPr>
        <p:grpSpPr>
          <a:xfrm>
            <a:off x="6049336" y="2677439"/>
            <a:ext cx="2382333" cy="873630"/>
            <a:chOff x="7154104" y="3239108"/>
            <a:chExt cx="2382333" cy="873630"/>
          </a:xfrm>
        </p:grpSpPr>
        <p:sp>
          <p:nvSpPr>
            <p:cNvPr id="94" name="TextBox 93"/>
            <p:cNvSpPr txBox="1"/>
            <p:nvPr/>
          </p:nvSpPr>
          <p:spPr>
            <a:xfrm>
              <a:off x="7154105" y="3497185"/>
              <a:ext cx="2382332" cy="615553"/>
            </a:xfrm>
            <a:prstGeom prst="rect">
              <a:avLst/>
            </a:prstGeom>
            <a:noFill/>
          </p:spPr>
          <p:txBody>
            <a:bodyPr wrap="square" lIns="0" tIns="0" rIns="0" bIns="0" rtlCol="0">
              <a:spAutoFit/>
            </a:bodyPr>
            <a:lstStyle/>
            <a:p>
              <a:pPr lvl="0" defTabSz="914400">
                <a:spcBef>
                  <a:spcPct val="20000"/>
                </a:spcBef>
                <a:defRPr/>
              </a:pPr>
              <a:r>
                <a:rPr lang="zh-CN" altLang="zh-CN" sz="1000" dirty="0"/>
                <a:t>组织学生深入接触基层群众、体会国情民情、感受行业和社会发展现状，以参与观察、深度访谈、实习实践的方式，从中挖掘深层次的社会规律，形成个人的观点见解。 </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95" name="Rectangle 94"/>
            <p:cNvSpPr/>
            <p:nvPr/>
          </p:nvSpPr>
          <p:spPr>
            <a:xfrm>
              <a:off x="7154104" y="3239108"/>
              <a:ext cx="615553" cy="184666"/>
            </a:xfrm>
            <a:prstGeom prst="rect">
              <a:avLst/>
            </a:prstGeom>
          </p:spPr>
          <p:txBody>
            <a:bodyPr wrap="none" lIns="0" tIns="0" rIns="0" bIns="0">
              <a:spAutoFit/>
            </a:bodyPr>
            <a:lstStyle/>
            <a:p>
              <a:r>
                <a:rPr lang="zh-CN" altLang="en-US" sz="1200" b="1" dirty="0" smtClean="0">
                  <a:solidFill>
                    <a:schemeClr val="accent3"/>
                  </a:solidFill>
                  <a:latin typeface="Arial" pitchFamily="34" charset="0"/>
                  <a:ea typeface="微软雅黑" pitchFamily="34" charset="-122"/>
                  <a:sym typeface="Arial" pitchFamily="34" charset="0"/>
                </a:rPr>
                <a:t>体验观察</a:t>
              </a:r>
              <a:endParaRPr lang="en-US" sz="1200" b="1" dirty="0">
                <a:solidFill>
                  <a:schemeClr val="accent3"/>
                </a:solidFill>
                <a:latin typeface="Arial" pitchFamily="34" charset="0"/>
                <a:ea typeface="微软雅黑" pitchFamily="34" charset="-122"/>
                <a:sym typeface="Arial" pitchFamily="34" charset="0"/>
              </a:endParaRPr>
            </a:p>
          </p:txBody>
        </p:sp>
      </p:grpSp>
      <p:grpSp>
        <p:nvGrpSpPr>
          <p:cNvPr id="96" name="Group 58"/>
          <p:cNvGrpSpPr/>
          <p:nvPr/>
        </p:nvGrpSpPr>
        <p:grpSpPr>
          <a:xfrm>
            <a:off x="6049336" y="1362003"/>
            <a:ext cx="2276195" cy="1153758"/>
            <a:chOff x="7174424" y="1405359"/>
            <a:chExt cx="2276195" cy="1153758"/>
          </a:xfrm>
        </p:grpSpPr>
        <p:sp>
          <p:nvSpPr>
            <p:cNvPr id="97" name="TextBox 96"/>
            <p:cNvSpPr txBox="1"/>
            <p:nvPr/>
          </p:nvSpPr>
          <p:spPr>
            <a:xfrm>
              <a:off x="7174424" y="1635787"/>
              <a:ext cx="2276195" cy="923330"/>
            </a:xfrm>
            <a:prstGeom prst="rect">
              <a:avLst/>
            </a:prstGeom>
            <a:noFill/>
          </p:spPr>
          <p:txBody>
            <a:bodyPr wrap="square" lIns="0" tIns="0" rIns="0" bIns="0" rtlCol="0">
              <a:spAutoFit/>
            </a:bodyPr>
            <a:lstStyle/>
            <a:p>
              <a:pPr lvl="0" algn="just" defTabSz="914400">
                <a:spcBef>
                  <a:spcPct val="20000"/>
                </a:spcBef>
                <a:defRPr/>
              </a:pPr>
              <a:r>
                <a:rPr lang="zh-CN" altLang="zh-CN" sz="1000" dirty="0"/>
                <a:t>实践团队可根据团员的学科专业和技能特长设计科教服务的内容，要主动与地方沟通，进一步明确服务内容，为群众办实事、做好事、解难事，突出体现大学生利用所学开展社会实践，回馈社会、服务群众的功效。 </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98" name="Rectangle 97"/>
            <p:cNvSpPr/>
            <p:nvPr/>
          </p:nvSpPr>
          <p:spPr>
            <a:xfrm>
              <a:off x="7174424" y="1405359"/>
              <a:ext cx="615553" cy="184666"/>
            </a:xfrm>
            <a:prstGeom prst="rect">
              <a:avLst/>
            </a:prstGeom>
          </p:spPr>
          <p:txBody>
            <a:bodyPr wrap="none" lIns="0" tIns="0" rIns="0" bIns="0">
              <a:spAutoFit/>
            </a:bodyPr>
            <a:lstStyle/>
            <a:p>
              <a:r>
                <a:rPr lang="zh-CN" altLang="en-US" sz="1200" b="1" dirty="0" smtClean="0">
                  <a:solidFill>
                    <a:schemeClr val="accent2"/>
                  </a:solidFill>
                  <a:latin typeface="Arial" pitchFamily="34" charset="0"/>
                  <a:ea typeface="微软雅黑" pitchFamily="34" charset="-122"/>
                  <a:sym typeface="Arial" pitchFamily="34" charset="0"/>
                </a:rPr>
                <a:t>科教服务</a:t>
              </a:r>
              <a:endParaRPr lang="en-US" sz="1200" b="1" dirty="0">
                <a:solidFill>
                  <a:schemeClr val="accent2"/>
                </a:solidFill>
                <a:latin typeface="Arial" pitchFamily="34" charset="0"/>
                <a:ea typeface="微软雅黑" pitchFamily="34" charset="-122"/>
                <a:sym typeface="Arial" pitchFamily="34" charset="0"/>
              </a:endParaRPr>
            </a:p>
          </p:txBody>
        </p:sp>
      </p:grpSp>
      <p:grpSp>
        <p:nvGrpSpPr>
          <p:cNvPr id="99" name="Group 56"/>
          <p:cNvGrpSpPr/>
          <p:nvPr/>
        </p:nvGrpSpPr>
        <p:grpSpPr>
          <a:xfrm>
            <a:off x="539510" y="1023729"/>
            <a:ext cx="1975090" cy="1013801"/>
            <a:chOff x="4596" y="1425360"/>
            <a:chExt cx="1975090" cy="1013801"/>
          </a:xfrm>
        </p:grpSpPr>
        <p:sp>
          <p:nvSpPr>
            <p:cNvPr id="100" name="TextBox 99"/>
            <p:cNvSpPr txBox="1"/>
            <p:nvPr/>
          </p:nvSpPr>
          <p:spPr>
            <a:xfrm>
              <a:off x="4596" y="1669720"/>
              <a:ext cx="1975090" cy="769441"/>
            </a:xfrm>
            <a:prstGeom prst="rect">
              <a:avLst/>
            </a:prstGeom>
            <a:noFill/>
          </p:spPr>
          <p:txBody>
            <a:bodyPr wrap="square" lIns="0" tIns="0" rIns="0" bIns="0" rtlCol="0">
              <a:spAutoFit/>
            </a:bodyPr>
            <a:lstStyle/>
            <a:p>
              <a:pPr algn="just"/>
              <a:r>
                <a:rPr lang="zh-CN" altLang="zh-CN" sz="1000" dirty="0"/>
                <a:t>引导学生关注社会焦点，选取热点问题或现象进行专题调查和综合分析，在调查中深入思考和理解社会现实，并就现状提出切实可行的建议，承担起当代青年的社会责任。</a:t>
              </a:r>
            </a:p>
          </p:txBody>
        </p:sp>
        <p:sp>
          <p:nvSpPr>
            <p:cNvPr id="101" name="Rectangle 100"/>
            <p:cNvSpPr/>
            <p:nvPr/>
          </p:nvSpPr>
          <p:spPr>
            <a:xfrm>
              <a:off x="1364132" y="1425360"/>
              <a:ext cx="615553" cy="184666"/>
            </a:xfrm>
            <a:prstGeom prst="rect">
              <a:avLst/>
            </a:prstGeom>
          </p:spPr>
          <p:txBody>
            <a:bodyPr wrap="none" lIns="0" tIns="0" rIns="0" bIns="0">
              <a:spAutoFit/>
            </a:bodyPr>
            <a:lstStyle/>
            <a:p>
              <a:pPr algn="r"/>
              <a:r>
                <a:rPr lang="zh-CN" altLang="en-US" sz="1200" b="1" dirty="0" smtClean="0">
                  <a:solidFill>
                    <a:schemeClr val="accent1"/>
                  </a:solidFill>
                  <a:latin typeface="Arial" pitchFamily="34" charset="0"/>
                  <a:ea typeface="微软雅黑" pitchFamily="34" charset="-122"/>
                  <a:sym typeface="Arial" pitchFamily="34" charset="0"/>
                </a:rPr>
                <a:t>社会调查</a:t>
              </a:r>
              <a:endParaRPr lang="en-US" sz="1200" b="1" dirty="0">
                <a:solidFill>
                  <a:schemeClr val="accent1"/>
                </a:solidFill>
                <a:latin typeface="Arial" pitchFamily="34" charset="0"/>
                <a:ea typeface="微软雅黑" pitchFamily="34" charset="-122"/>
                <a:sym typeface="Arial" pitchFamily="34" charset="0"/>
              </a:endParaRPr>
            </a:p>
          </p:txBody>
        </p:sp>
      </p:grpSp>
      <p:grpSp>
        <p:nvGrpSpPr>
          <p:cNvPr id="102" name="Group 56"/>
          <p:cNvGrpSpPr/>
          <p:nvPr/>
        </p:nvGrpSpPr>
        <p:grpSpPr>
          <a:xfrm>
            <a:off x="827545" y="2398929"/>
            <a:ext cx="2429053" cy="845981"/>
            <a:chOff x="-449367" y="1416315"/>
            <a:chExt cx="2429053" cy="845981"/>
          </a:xfrm>
        </p:grpSpPr>
        <p:sp>
          <p:nvSpPr>
            <p:cNvPr id="103" name="TextBox 102"/>
            <p:cNvSpPr txBox="1"/>
            <p:nvPr/>
          </p:nvSpPr>
          <p:spPr>
            <a:xfrm>
              <a:off x="-449367" y="1646743"/>
              <a:ext cx="2429053" cy="615553"/>
            </a:xfrm>
            <a:prstGeom prst="rect">
              <a:avLst/>
            </a:prstGeom>
            <a:noFill/>
          </p:spPr>
          <p:txBody>
            <a:bodyPr wrap="square" lIns="0" tIns="0" rIns="0" bIns="0" rtlCol="0">
              <a:spAutoFit/>
            </a:bodyPr>
            <a:lstStyle/>
            <a:p>
              <a:pPr lvl="0" algn="just" defTabSz="914400">
                <a:spcBef>
                  <a:spcPct val="20000"/>
                </a:spcBef>
                <a:defRPr/>
              </a:pPr>
              <a:r>
                <a:rPr lang="zh-CN" altLang="zh-CN" sz="1000" dirty="0"/>
                <a:t>鼓励学生关注弱势群体，服务社会需求，开展扶贫支教、关爱敬老、公益宣传等各类志愿服务活动。充分发挥自身特长，为社会奉献爱心、贡献力量，参与和谐社会建设。 </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104" name="Rectangle 103"/>
            <p:cNvSpPr/>
            <p:nvPr/>
          </p:nvSpPr>
          <p:spPr>
            <a:xfrm>
              <a:off x="1364132" y="1416315"/>
              <a:ext cx="615553" cy="184666"/>
            </a:xfrm>
            <a:prstGeom prst="rect">
              <a:avLst/>
            </a:prstGeom>
          </p:spPr>
          <p:txBody>
            <a:bodyPr wrap="none" lIns="0" tIns="0" rIns="0" bIns="0">
              <a:spAutoFit/>
            </a:bodyPr>
            <a:lstStyle/>
            <a:p>
              <a:pPr algn="r"/>
              <a:r>
                <a:rPr lang="zh-CN" altLang="en-US" sz="1200" b="1" dirty="0" smtClean="0">
                  <a:solidFill>
                    <a:schemeClr val="accent4"/>
                  </a:solidFill>
                  <a:latin typeface="Arial" pitchFamily="34" charset="0"/>
                  <a:ea typeface="微软雅黑" pitchFamily="34" charset="-122"/>
                  <a:sym typeface="Arial" pitchFamily="34" charset="0"/>
                </a:rPr>
                <a:t>志愿公益</a:t>
              </a:r>
              <a:endParaRPr lang="en-US" sz="1200" b="1" dirty="0">
                <a:solidFill>
                  <a:schemeClr val="accent4"/>
                </a:solidFill>
                <a:latin typeface="Arial" pitchFamily="34" charset="0"/>
                <a:ea typeface="微软雅黑" pitchFamily="34" charset="-122"/>
                <a:sym typeface="Arial" pitchFamily="34" charset="0"/>
              </a:endParaRPr>
            </a:p>
          </p:txBody>
        </p:sp>
      </p:grpSp>
      <p:grpSp>
        <p:nvGrpSpPr>
          <p:cNvPr id="105" name="Group 56"/>
          <p:cNvGrpSpPr/>
          <p:nvPr/>
        </p:nvGrpSpPr>
        <p:grpSpPr>
          <a:xfrm>
            <a:off x="654724" y="3378248"/>
            <a:ext cx="2876195" cy="845981"/>
            <a:chOff x="-896509" y="1435857"/>
            <a:chExt cx="2876195" cy="845981"/>
          </a:xfrm>
        </p:grpSpPr>
        <p:sp>
          <p:nvSpPr>
            <p:cNvPr id="106" name="TextBox 105"/>
            <p:cNvSpPr txBox="1"/>
            <p:nvPr/>
          </p:nvSpPr>
          <p:spPr>
            <a:xfrm>
              <a:off x="-896509" y="1666285"/>
              <a:ext cx="2876195" cy="615553"/>
            </a:xfrm>
            <a:prstGeom prst="rect">
              <a:avLst/>
            </a:prstGeom>
            <a:noFill/>
          </p:spPr>
          <p:txBody>
            <a:bodyPr wrap="square" lIns="0" tIns="0" rIns="0" bIns="0" rtlCol="0">
              <a:spAutoFit/>
            </a:bodyPr>
            <a:lstStyle/>
            <a:p>
              <a:pPr lvl="0" algn="just" defTabSz="914400">
                <a:spcBef>
                  <a:spcPct val="20000"/>
                </a:spcBef>
                <a:defRPr/>
              </a:pPr>
              <a:r>
                <a:rPr lang="zh-CN" altLang="zh-CN" sz="1000" dirty="0"/>
                <a:t>组织学生开展寻访校友、探寻校史等历史回顾、记录、参观等活动，深入了解母校在各个历史时期为祖国做出的贡献及校友的优秀事迹，增强对母校的认同感和归属感。 </a:t>
              </a:r>
              <a:endParaRPr lang="en-US" sz="1000" dirty="0">
                <a:solidFill>
                  <a:schemeClr val="tx1">
                    <a:lumMod val="65000"/>
                    <a:lumOff val="35000"/>
                  </a:schemeClr>
                </a:solidFill>
                <a:latin typeface="Arial" pitchFamily="34" charset="0"/>
                <a:ea typeface="微软雅黑" pitchFamily="34" charset="-122"/>
                <a:sym typeface="Arial" pitchFamily="34" charset="0"/>
              </a:endParaRPr>
            </a:p>
          </p:txBody>
        </p:sp>
        <p:sp>
          <p:nvSpPr>
            <p:cNvPr id="107" name="Rectangle 106"/>
            <p:cNvSpPr/>
            <p:nvPr/>
          </p:nvSpPr>
          <p:spPr>
            <a:xfrm>
              <a:off x="1364132" y="1435857"/>
              <a:ext cx="615553" cy="184666"/>
            </a:xfrm>
            <a:prstGeom prst="rect">
              <a:avLst/>
            </a:prstGeom>
          </p:spPr>
          <p:txBody>
            <a:bodyPr wrap="none" lIns="0" tIns="0" rIns="0" bIns="0">
              <a:spAutoFit/>
            </a:bodyPr>
            <a:lstStyle/>
            <a:p>
              <a:pPr algn="r"/>
              <a:r>
                <a:rPr lang="zh-CN" altLang="en-US" sz="1200" b="1" dirty="0" smtClean="0">
                  <a:solidFill>
                    <a:schemeClr val="accent6"/>
                  </a:solidFill>
                  <a:latin typeface="Arial" pitchFamily="34" charset="0"/>
                  <a:ea typeface="微软雅黑" pitchFamily="34" charset="-122"/>
                  <a:sym typeface="Arial" pitchFamily="34" charset="0"/>
                </a:rPr>
                <a:t>人物访谈</a:t>
              </a:r>
              <a:endParaRPr lang="en-US" sz="1200" b="1" dirty="0">
                <a:solidFill>
                  <a:schemeClr val="accent6"/>
                </a:solidFill>
                <a:latin typeface="Arial" pitchFamily="34" charset="0"/>
                <a:ea typeface="微软雅黑" pitchFamily="34" charset="-122"/>
                <a:sym typeface="Arial" pitchFamily="34" charset="0"/>
              </a:endParaRPr>
            </a:p>
          </p:txBody>
        </p:sp>
      </p:grpSp>
      <p:sp>
        <p:nvSpPr>
          <p:cNvPr id="121" name="Oval 120"/>
          <p:cNvSpPr/>
          <p:nvPr/>
        </p:nvSpPr>
        <p:spPr>
          <a:xfrm>
            <a:off x="4469143" y="3312744"/>
            <a:ext cx="180318" cy="180316"/>
          </a:xfrm>
          <a:prstGeom prst="ellipse">
            <a:avLst/>
          </a:prstGeom>
          <a:solidFill>
            <a:schemeClr val="bg1"/>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itchFamily="34" charset="0"/>
              <a:ea typeface="微软雅黑" pitchFamily="34" charset="-122"/>
              <a:sym typeface="Arial" pitchFamily="34" charset="0"/>
            </a:endParaRPr>
          </a:p>
        </p:txBody>
      </p:sp>
      <p:sp>
        <p:nvSpPr>
          <p:cNvPr id="49" name="文本框 48"/>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实践形式</a:t>
            </a:r>
            <a:endParaRPr lang="zh-CN" altLang="en-US" sz="2400" b="1" dirty="0">
              <a:solidFill>
                <a:srgbClr val="5F97E4"/>
              </a:solidFill>
              <a:latin typeface="Arial" pitchFamily="34" charset="0"/>
              <a:ea typeface="微软雅黑" pitchFamily="34" charset="-122"/>
              <a:cs typeface="+mn-ea"/>
              <a:sym typeface="Arial" pitchFamily="34" charset="0"/>
            </a:endParaRPr>
          </a:p>
        </p:txBody>
      </p:sp>
      <p:sp>
        <p:nvSpPr>
          <p:cNvPr id="50" name="Text Placeholder 3"/>
          <p:cNvSpPr txBox="1"/>
          <p:nvPr/>
        </p:nvSpPr>
        <p:spPr>
          <a:xfrm>
            <a:off x="3400208" y="1510814"/>
            <a:ext cx="343043"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a:solidFill>
                  <a:schemeClr val="bg1"/>
                </a:solidFill>
                <a:latin typeface="Arial" pitchFamily="34" charset="0"/>
                <a:ea typeface="微软雅黑" pitchFamily="34" charset="-122"/>
                <a:sym typeface="Arial" pitchFamily="34" charset="0"/>
              </a:rPr>
              <a:t>01</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51" name="Text Placeholder 3"/>
          <p:cNvSpPr txBox="1"/>
          <p:nvPr/>
        </p:nvSpPr>
        <p:spPr>
          <a:xfrm>
            <a:off x="5148421" y="1749533"/>
            <a:ext cx="342341"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smtClean="0">
                <a:solidFill>
                  <a:schemeClr val="bg1"/>
                </a:solidFill>
                <a:latin typeface="Arial" pitchFamily="34" charset="0"/>
                <a:ea typeface="微软雅黑" pitchFamily="34" charset="-122"/>
                <a:sym typeface="Arial" pitchFamily="34" charset="0"/>
              </a:rPr>
              <a:t>0</a:t>
            </a:r>
            <a:r>
              <a:rPr lang="en-US" altLang="zh-CN" sz="2400" dirty="0" smtClean="0">
                <a:solidFill>
                  <a:schemeClr val="bg1"/>
                </a:solidFill>
                <a:latin typeface="Arial" pitchFamily="34" charset="0"/>
                <a:ea typeface="微软雅黑" pitchFamily="34" charset="-122"/>
                <a:sym typeface="Arial" pitchFamily="34" charset="0"/>
              </a:rPr>
              <a:t>2</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52" name="Text Placeholder 3"/>
          <p:cNvSpPr txBox="1"/>
          <p:nvPr/>
        </p:nvSpPr>
        <p:spPr>
          <a:xfrm>
            <a:off x="3743251" y="2668479"/>
            <a:ext cx="360976"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smtClean="0">
                <a:solidFill>
                  <a:schemeClr val="bg1"/>
                </a:solidFill>
                <a:latin typeface="Arial" pitchFamily="34" charset="0"/>
                <a:ea typeface="微软雅黑" pitchFamily="34" charset="-122"/>
                <a:sym typeface="Arial" pitchFamily="34" charset="0"/>
              </a:rPr>
              <a:t>0</a:t>
            </a:r>
            <a:r>
              <a:rPr lang="zh-CN" altLang="zh-CN" sz="2400" dirty="0">
                <a:solidFill>
                  <a:schemeClr val="bg1"/>
                </a:solidFill>
                <a:latin typeface="Arial" pitchFamily="34" charset="0"/>
                <a:ea typeface="微软雅黑" pitchFamily="34" charset="-122"/>
                <a:sym typeface="Arial" pitchFamily="34" charset="0"/>
              </a:rPr>
              <a:t>3</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53" name="Text Placeholder 3"/>
          <p:cNvSpPr txBox="1"/>
          <p:nvPr/>
        </p:nvSpPr>
        <p:spPr>
          <a:xfrm>
            <a:off x="5188648" y="2783472"/>
            <a:ext cx="360976"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smtClean="0">
                <a:solidFill>
                  <a:schemeClr val="bg1"/>
                </a:solidFill>
                <a:latin typeface="Arial" pitchFamily="34" charset="0"/>
                <a:ea typeface="微软雅黑" pitchFamily="34" charset="-122"/>
                <a:sym typeface="Arial" pitchFamily="34" charset="0"/>
              </a:rPr>
              <a:t>0</a:t>
            </a:r>
            <a:r>
              <a:rPr lang="zh-CN" altLang="zh-CN" sz="2400" dirty="0" smtClean="0">
                <a:solidFill>
                  <a:schemeClr val="bg1"/>
                </a:solidFill>
                <a:latin typeface="Arial" pitchFamily="34" charset="0"/>
                <a:ea typeface="微软雅黑" pitchFamily="34" charset="-122"/>
                <a:sym typeface="Arial" pitchFamily="34" charset="0"/>
              </a:rPr>
              <a:t>4</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
        <p:nvSpPr>
          <p:cNvPr id="54" name="Text Placeholder 3"/>
          <p:cNvSpPr txBox="1"/>
          <p:nvPr/>
        </p:nvSpPr>
        <p:spPr>
          <a:xfrm>
            <a:off x="3923739" y="3493060"/>
            <a:ext cx="360976" cy="369332"/>
          </a:xfrm>
          <a:prstGeom prst="rect">
            <a:avLst/>
          </a:prstGeom>
        </p:spPr>
        <p:txBody>
          <a:bodyPr wrap="none" lIns="0" tIns="0" rIns="0" bIns="0" anchor="b">
            <a:spAutoFit/>
          </a:bodyPr>
          <a:lstStyle>
            <a:lvl1pPr marL="0" indent="0" algn="ctr">
              <a:buNone/>
              <a:defRPr sz="2800" b="1" baseline="0">
                <a:solidFill>
                  <a:schemeClr val="tx2">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defTabSz="914400" eaLnBrk="1" latinLnBrk="0" hangingPunct="1">
              <a:spcBef>
                <a:spcPct val="20000"/>
              </a:spcBef>
              <a:spcAft>
                <a:spcPts val="0"/>
              </a:spcAft>
              <a:buClrTx/>
              <a:buSzTx/>
              <a:buFont typeface="Arial" pitchFamily="34" charset="0"/>
              <a:buNone/>
              <a:defRPr/>
            </a:pPr>
            <a:r>
              <a:rPr lang="en-US" sz="2400" dirty="0" smtClean="0">
                <a:solidFill>
                  <a:schemeClr val="bg1"/>
                </a:solidFill>
                <a:latin typeface="Arial" pitchFamily="34" charset="0"/>
                <a:ea typeface="微软雅黑" pitchFamily="34" charset="-122"/>
                <a:sym typeface="Arial" pitchFamily="34" charset="0"/>
              </a:rPr>
              <a:t>0</a:t>
            </a:r>
            <a:r>
              <a:rPr lang="zh-CN" altLang="zh-CN" sz="2400" dirty="0">
                <a:solidFill>
                  <a:schemeClr val="bg1"/>
                </a:solidFill>
                <a:latin typeface="Arial" pitchFamily="34" charset="0"/>
                <a:ea typeface="微软雅黑" pitchFamily="34" charset="-122"/>
                <a:sym typeface="Arial" pitchFamily="34" charset="0"/>
              </a:rPr>
              <a:t>5</a:t>
            </a:r>
            <a:endParaRPr kumimoji="0" lang="en-US" sz="2400" b="1" i="0" u="none" strike="noStrike" kern="1200" cap="none" spc="0" normalizeH="0" baseline="0" noProof="0" dirty="0">
              <a:ln>
                <a:noFill/>
              </a:ln>
              <a:solidFill>
                <a:schemeClr val="bg1"/>
              </a:solidFill>
              <a:effectLst/>
              <a:uLnTx/>
              <a:uFillTx/>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2256368802"/>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strips(downLeft)">
                                      <p:cBhvr>
                                        <p:cTn id="7" dur="500"/>
                                        <p:tgtEl>
                                          <p:spTgt spid="68"/>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2053"/>
                                        </p:tgtEl>
                                        <p:attrNameLst>
                                          <p:attrName>style.visibility</p:attrName>
                                        </p:attrNameLst>
                                      </p:cBhvr>
                                      <p:to>
                                        <p:strVal val="visible"/>
                                      </p:to>
                                    </p:set>
                                    <p:animEffect transition="in" filter="wipe(down)">
                                      <p:cBhvr>
                                        <p:cTn id="11" dur="500"/>
                                        <p:tgtEl>
                                          <p:spTgt spid="2053"/>
                                        </p:tgtEl>
                                      </p:cBhvr>
                                    </p:animEffect>
                                  </p:childTnLst>
                                </p:cTn>
                              </p:par>
                              <p:par>
                                <p:cTn id="12" presetID="53" presetClass="entr" presetSubtype="0" fill="hold" grpId="0" nodeType="withEffect">
                                  <p:stCondLst>
                                    <p:cond delay="0"/>
                                  </p:stCondLst>
                                  <p:childTnLst>
                                    <p:set>
                                      <p:cBhvr>
                                        <p:cTn id="13" dur="1" fill="hold">
                                          <p:stCondLst>
                                            <p:cond delay="0"/>
                                          </p:stCondLst>
                                        </p:cTn>
                                        <p:tgtEl>
                                          <p:spTgt spid="63"/>
                                        </p:tgtEl>
                                        <p:attrNameLst>
                                          <p:attrName>style.visibility</p:attrName>
                                        </p:attrNameLst>
                                      </p:cBhvr>
                                      <p:to>
                                        <p:strVal val="visible"/>
                                      </p:to>
                                    </p:set>
                                    <p:anim calcmode="lin" valueType="num">
                                      <p:cBhvr>
                                        <p:cTn id="14" dur="500" fill="hold"/>
                                        <p:tgtEl>
                                          <p:spTgt spid="63"/>
                                        </p:tgtEl>
                                        <p:attrNameLst>
                                          <p:attrName>ppt_w</p:attrName>
                                        </p:attrNameLst>
                                      </p:cBhvr>
                                      <p:tavLst>
                                        <p:tav tm="0">
                                          <p:val>
                                            <p:fltVal val="0"/>
                                          </p:val>
                                        </p:tav>
                                        <p:tav tm="100000">
                                          <p:val>
                                            <p:strVal val="#ppt_w"/>
                                          </p:val>
                                        </p:tav>
                                      </p:tavLst>
                                    </p:anim>
                                    <p:anim calcmode="lin" valueType="num">
                                      <p:cBhvr>
                                        <p:cTn id="15" dur="500" fill="hold"/>
                                        <p:tgtEl>
                                          <p:spTgt spid="63"/>
                                        </p:tgtEl>
                                        <p:attrNameLst>
                                          <p:attrName>ppt_h</p:attrName>
                                        </p:attrNameLst>
                                      </p:cBhvr>
                                      <p:tavLst>
                                        <p:tav tm="0">
                                          <p:val>
                                            <p:fltVal val="0"/>
                                          </p:val>
                                        </p:tav>
                                        <p:tav tm="100000">
                                          <p:val>
                                            <p:strVal val="#ppt_h"/>
                                          </p:val>
                                        </p:tav>
                                      </p:tavLst>
                                    </p:anim>
                                    <p:animEffect transition="in" filter="fade">
                                      <p:cBhvr>
                                        <p:cTn id="16" dur="500"/>
                                        <p:tgtEl>
                                          <p:spTgt spid="63"/>
                                        </p:tgtEl>
                                      </p:cBhvr>
                                    </p:animEffect>
                                  </p:childTnLst>
                                </p:cTn>
                              </p:par>
                            </p:childTnLst>
                          </p:cTn>
                        </p:par>
                        <p:par>
                          <p:cTn id="17" fill="hold">
                            <p:stCondLst>
                              <p:cond delay="1000"/>
                            </p:stCondLst>
                            <p:childTnLst>
                              <p:par>
                                <p:cTn id="18" presetID="53" presetClass="entr" presetSubtype="0" fill="hold" grpId="0" nodeType="afterEffect">
                                  <p:stCondLst>
                                    <p:cond delay="0"/>
                                  </p:stCondLst>
                                  <p:childTnLst>
                                    <p:set>
                                      <p:cBhvr>
                                        <p:cTn id="19" dur="1" fill="hold">
                                          <p:stCondLst>
                                            <p:cond delay="0"/>
                                          </p:stCondLst>
                                        </p:cTn>
                                        <p:tgtEl>
                                          <p:spTgt spid="77"/>
                                        </p:tgtEl>
                                        <p:attrNameLst>
                                          <p:attrName>style.visibility</p:attrName>
                                        </p:attrNameLst>
                                      </p:cBhvr>
                                      <p:to>
                                        <p:strVal val="visible"/>
                                      </p:to>
                                    </p:set>
                                    <p:anim calcmode="lin" valueType="num">
                                      <p:cBhvr>
                                        <p:cTn id="20" dur="500" fill="hold"/>
                                        <p:tgtEl>
                                          <p:spTgt spid="77"/>
                                        </p:tgtEl>
                                        <p:attrNameLst>
                                          <p:attrName>ppt_w</p:attrName>
                                        </p:attrNameLst>
                                      </p:cBhvr>
                                      <p:tavLst>
                                        <p:tav tm="0">
                                          <p:val>
                                            <p:fltVal val="0"/>
                                          </p:val>
                                        </p:tav>
                                        <p:tav tm="100000">
                                          <p:val>
                                            <p:strVal val="#ppt_w"/>
                                          </p:val>
                                        </p:tav>
                                      </p:tavLst>
                                    </p:anim>
                                    <p:anim calcmode="lin" valueType="num">
                                      <p:cBhvr>
                                        <p:cTn id="21" dur="500" fill="hold"/>
                                        <p:tgtEl>
                                          <p:spTgt spid="77"/>
                                        </p:tgtEl>
                                        <p:attrNameLst>
                                          <p:attrName>ppt_h</p:attrName>
                                        </p:attrNameLst>
                                      </p:cBhvr>
                                      <p:tavLst>
                                        <p:tav tm="0">
                                          <p:val>
                                            <p:fltVal val="0"/>
                                          </p:val>
                                        </p:tav>
                                        <p:tav tm="100000">
                                          <p:val>
                                            <p:strVal val="#ppt_h"/>
                                          </p:val>
                                        </p:tav>
                                      </p:tavLst>
                                    </p:anim>
                                    <p:animEffect transition="in" filter="fade">
                                      <p:cBhvr>
                                        <p:cTn id="22" dur="500"/>
                                        <p:tgtEl>
                                          <p:spTgt spid="77"/>
                                        </p:tgtEl>
                                      </p:cBhvr>
                                    </p:animEffect>
                                  </p:childTnLst>
                                </p:cTn>
                              </p:par>
                            </p:childTnLst>
                          </p:cTn>
                        </p:par>
                        <p:par>
                          <p:cTn id="23" fill="hold">
                            <p:stCondLst>
                              <p:cond delay="1500"/>
                            </p:stCondLst>
                            <p:childTnLst>
                              <p:par>
                                <p:cTn id="24" presetID="53" presetClass="entr" presetSubtype="0" fill="hold" nodeType="afterEffect">
                                  <p:stCondLst>
                                    <p:cond delay="0"/>
                                  </p:stCondLst>
                                  <p:childTnLst>
                                    <p:set>
                                      <p:cBhvr>
                                        <p:cTn id="25" dur="1" fill="hold">
                                          <p:stCondLst>
                                            <p:cond delay="0"/>
                                          </p:stCondLst>
                                        </p:cTn>
                                        <p:tgtEl>
                                          <p:spTgt spid="87"/>
                                        </p:tgtEl>
                                        <p:attrNameLst>
                                          <p:attrName>style.visibility</p:attrName>
                                        </p:attrNameLst>
                                      </p:cBhvr>
                                      <p:to>
                                        <p:strVal val="visible"/>
                                      </p:to>
                                    </p:set>
                                    <p:anim calcmode="lin" valueType="num">
                                      <p:cBhvr>
                                        <p:cTn id="26" dur="500" fill="hold"/>
                                        <p:tgtEl>
                                          <p:spTgt spid="87"/>
                                        </p:tgtEl>
                                        <p:attrNameLst>
                                          <p:attrName>ppt_w</p:attrName>
                                        </p:attrNameLst>
                                      </p:cBhvr>
                                      <p:tavLst>
                                        <p:tav tm="0">
                                          <p:val>
                                            <p:fltVal val="0"/>
                                          </p:val>
                                        </p:tav>
                                        <p:tav tm="100000">
                                          <p:val>
                                            <p:strVal val="#ppt_w"/>
                                          </p:val>
                                        </p:tav>
                                      </p:tavLst>
                                    </p:anim>
                                    <p:anim calcmode="lin" valueType="num">
                                      <p:cBhvr>
                                        <p:cTn id="27" dur="500" fill="hold"/>
                                        <p:tgtEl>
                                          <p:spTgt spid="87"/>
                                        </p:tgtEl>
                                        <p:attrNameLst>
                                          <p:attrName>ppt_h</p:attrName>
                                        </p:attrNameLst>
                                      </p:cBhvr>
                                      <p:tavLst>
                                        <p:tav tm="0">
                                          <p:val>
                                            <p:fltVal val="0"/>
                                          </p:val>
                                        </p:tav>
                                        <p:tav tm="100000">
                                          <p:val>
                                            <p:strVal val="#ppt_h"/>
                                          </p:val>
                                        </p:tav>
                                      </p:tavLst>
                                    </p:anim>
                                    <p:animEffect transition="in" filter="fade">
                                      <p:cBhvr>
                                        <p:cTn id="28" dur="500"/>
                                        <p:tgtEl>
                                          <p:spTgt spid="87"/>
                                        </p:tgtEl>
                                      </p:cBhvr>
                                    </p:animEffect>
                                  </p:childTnLst>
                                </p:cTn>
                              </p:par>
                              <p:par>
                                <p:cTn id="29" presetID="2" presetClass="entr" presetSubtype="8" accel="50000" decel="50000" fill="hold" nodeType="withEffect">
                                  <p:stCondLst>
                                    <p:cond delay="0"/>
                                  </p:stCondLst>
                                  <p:childTnLst>
                                    <p:set>
                                      <p:cBhvr>
                                        <p:cTn id="30" dur="1" fill="hold">
                                          <p:stCondLst>
                                            <p:cond delay="0"/>
                                          </p:stCondLst>
                                        </p:cTn>
                                        <p:tgtEl>
                                          <p:spTgt spid="99"/>
                                        </p:tgtEl>
                                        <p:attrNameLst>
                                          <p:attrName>style.visibility</p:attrName>
                                        </p:attrNameLst>
                                      </p:cBhvr>
                                      <p:to>
                                        <p:strVal val="visible"/>
                                      </p:to>
                                    </p:set>
                                    <p:anim calcmode="lin" valueType="num">
                                      <p:cBhvr additive="base">
                                        <p:cTn id="31" dur="500" fill="hold"/>
                                        <p:tgtEl>
                                          <p:spTgt spid="99"/>
                                        </p:tgtEl>
                                        <p:attrNameLst>
                                          <p:attrName>ppt_x</p:attrName>
                                        </p:attrNameLst>
                                      </p:cBhvr>
                                      <p:tavLst>
                                        <p:tav tm="0">
                                          <p:val>
                                            <p:strVal val="0-#ppt_w/2"/>
                                          </p:val>
                                        </p:tav>
                                        <p:tav tm="100000">
                                          <p:val>
                                            <p:strVal val="#ppt_x"/>
                                          </p:val>
                                        </p:tav>
                                      </p:tavLst>
                                    </p:anim>
                                    <p:anim calcmode="lin" valueType="num">
                                      <p:cBhvr additive="base">
                                        <p:cTn id="32" dur="500" fill="hold"/>
                                        <p:tgtEl>
                                          <p:spTgt spid="99"/>
                                        </p:tgtEl>
                                        <p:attrNameLst>
                                          <p:attrName>ppt_y</p:attrName>
                                        </p:attrNameLst>
                                      </p:cBhvr>
                                      <p:tavLst>
                                        <p:tav tm="0">
                                          <p:val>
                                            <p:strVal val="#ppt_y"/>
                                          </p:val>
                                        </p:tav>
                                        <p:tav tm="100000">
                                          <p:val>
                                            <p:strVal val="#ppt_y"/>
                                          </p:val>
                                        </p:tav>
                                      </p:tavLst>
                                    </p:anim>
                                  </p:childTnLst>
                                </p:cTn>
                              </p:par>
                            </p:childTnLst>
                          </p:cTn>
                        </p:par>
                        <p:par>
                          <p:cTn id="33" fill="hold">
                            <p:stCondLst>
                              <p:cond delay="2000"/>
                            </p:stCondLst>
                            <p:childTnLst>
                              <p:par>
                                <p:cTn id="34" presetID="53" presetClass="entr" presetSubtype="0"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 calcmode="lin" valueType="num">
                                      <p:cBhvr>
                                        <p:cTn id="36" dur="500" fill="hold"/>
                                        <p:tgtEl>
                                          <p:spTgt spid="84"/>
                                        </p:tgtEl>
                                        <p:attrNameLst>
                                          <p:attrName>ppt_w</p:attrName>
                                        </p:attrNameLst>
                                      </p:cBhvr>
                                      <p:tavLst>
                                        <p:tav tm="0">
                                          <p:val>
                                            <p:fltVal val="0"/>
                                          </p:val>
                                        </p:tav>
                                        <p:tav tm="100000">
                                          <p:val>
                                            <p:strVal val="#ppt_w"/>
                                          </p:val>
                                        </p:tav>
                                      </p:tavLst>
                                    </p:anim>
                                    <p:anim calcmode="lin" valueType="num">
                                      <p:cBhvr>
                                        <p:cTn id="37" dur="500" fill="hold"/>
                                        <p:tgtEl>
                                          <p:spTgt spid="84"/>
                                        </p:tgtEl>
                                        <p:attrNameLst>
                                          <p:attrName>ppt_h</p:attrName>
                                        </p:attrNameLst>
                                      </p:cBhvr>
                                      <p:tavLst>
                                        <p:tav tm="0">
                                          <p:val>
                                            <p:fltVal val="0"/>
                                          </p:val>
                                        </p:tav>
                                        <p:tav tm="100000">
                                          <p:val>
                                            <p:strVal val="#ppt_h"/>
                                          </p:val>
                                        </p:tav>
                                      </p:tavLst>
                                    </p:anim>
                                    <p:animEffect transition="in" filter="fade">
                                      <p:cBhvr>
                                        <p:cTn id="38" dur="500"/>
                                        <p:tgtEl>
                                          <p:spTgt spid="84"/>
                                        </p:tgtEl>
                                      </p:cBhvr>
                                    </p:animEffect>
                                  </p:childTnLst>
                                </p:cTn>
                              </p:par>
                              <p:par>
                                <p:cTn id="39" presetID="2" presetClass="entr" presetSubtype="2" accel="50000" decel="50000" fill="hold" nodeType="withEffect">
                                  <p:stCondLst>
                                    <p:cond delay="0"/>
                                  </p:stCondLst>
                                  <p:childTnLst>
                                    <p:set>
                                      <p:cBhvr>
                                        <p:cTn id="40" dur="1" fill="hold">
                                          <p:stCondLst>
                                            <p:cond delay="0"/>
                                          </p:stCondLst>
                                        </p:cTn>
                                        <p:tgtEl>
                                          <p:spTgt spid="96"/>
                                        </p:tgtEl>
                                        <p:attrNameLst>
                                          <p:attrName>style.visibility</p:attrName>
                                        </p:attrNameLst>
                                      </p:cBhvr>
                                      <p:to>
                                        <p:strVal val="visible"/>
                                      </p:to>
                                    </p:set>
                                    <p:anim calcmode="lin" valueType="num">
                                      <p:cBhvr additive="base">
                                        <p:cTn id="41" dur="500" fill="hold"/>
                                        <p:tgtEl>
                                          <p:spTgt spid="96"/>
                                        </p:tgtEl>
                                        <p:attrNameLst>
                                          <p:attrName>ppt_x</p:attrName>
                                        </p:attrNameLst>
                                      </p:cBhvr>
                                      <p:tavLst>
                                        <p:tav tm="0">
                                          <p:val>
                                            <p:strVal val="1+#ppt_w/2"/>
                                          </p:val>
                                        </p:tav>
                                        <p:tav tm="100000">
                                          <p:val>
                                            <p:strVal val="#ppt_x"/>
                                          </p:val>
                                        </p:tav>
                                      </p:tavLst>
                                    </p:anim>
                                    <p:anim calcmode="lin" valueType="num">
                                      <p:cBhvr additive="base">
                                        <p:cTn id="42" dur="500" fill="hold"/>
                                        <p:tgtEl>
                                          <p:spTgt spid="96"/>
                                        </p:tgtEl>
                                        <p:attrNameLst>
                                          <p:attrName>ppt_y</p:attrName>
                                        </p:attrNameLst>
                                      </p:cBhvr>
                                      <p:tavLst>
                                        <p:tav tm="0">
                                          <p:val>
                                            <p:strVal val="#ppt_y"/>
                                          </p:val>
                                        </p:tav>
                                        <p:tav tm="100000">
                                          <p:val>
                                            <p:strVal val="#ppt_y"/>
                                          </p:val>
                                        </p:tav>
                                      </p:tavLst>
                                    </p:anim>
                                  </p:childTnLst>
                                </p:cTn>
                              </p:par>
                            </p:childTnLst>
                          </p:cTn>
                        </p:par>
                        <p:par>
                          <p:cTn id="43" fill="hold">
                            <p:stCondLst>
                              <p:cond delay="2500"/>
                            </p:stCondLst>
                            <p:childTnLst>
                              <p:par>
                                <p:cTn id="44" presetID="53" presetClass="entr" presetSubtype="0" fill="hold" nodeType="afterEffect">
                                  <p:stCondLst>
                                    <p:cond delay="0"/>
                                  </p:stCondLst>
                                  <p:childTnLst>
                                    <p:set>
                                      <p:cBhvr>
                                        <p:cTn id="45" dur="1" fill="hold">
                                          <p:stCondLst>
                                            <p:cond delay="0"/>
                                          </p:stCondLst>
                                        </p:cTn>
                                        <p:tgtEl>
                                          <p:spTgt spid="81"/>
                                        </p:tgtEl>
                                        <p:attrNameLst>
                                          <p:attrName>style.visibility</p:attrName>
                                        </p:attrNameLst>
                                      </p:cBhvr>
                                      <p:to>
                                        <p:strVal val="visible"/>
                                      </p:to>
                                    </p:set>
                                    <p:anim calcmode="lin" valueType="num">
                                      <p:cBhvr>
                                        <p:cTn id="46" dur="500" fill="hold"/>
                                        <p:tgtEl>
                                          <p:spTgt spid="81"/>
                                        </p:tgtEl>
                                        <p:attrNameLst>
                                          <p:attrName>ppt_w</p:attrName>
                                        </p:attrNameLst>
                                      </p:cBhvr>
                                      <p:tavLst>
                                        <p:tav tm="0">
                                          <p:val>
                                            <p:fltVal val="0"/>
                                          </p:val>
                                        </p:tav>
                                        <p:tav tm="100000">
                                          <p:val>
                                            <p:strVal val="#ppt_w"/>
                                          </p:val>
                                        </p:tav>
                                      </p:tavLst>
                                    </p:anim>
                                    <p:anim calcmode="lin" valueType="num">
                                      <p:cBhvr>
                                        <p:cTn id="47" dur="500" fill="hold"/>
                                        <p:tgtEl>
                                          <p:spTgt spid="81"/>
                                        </p:tgtEl>
                                        <p:attrNameLst>
                                          <p:attrName>ppt_h</p:attrName>
                                        </p:attrNameLst>
                                      </p:cBhvr>
                                      <p:tavLst>
                                        <p:tav tm="0">
                                          <p:val>
                                            <p:fltVal val="0"/>
                                          </p:val>
                                        </p:tav>
                                        <p:tav tm="100000">
                                          <p:val>
                                            <p:strVal val="#ppt_h"/>
                                          </p:val>
                                        </p:tav>
                                      </p:tavLst>
                                    </p:anim>
                                    <p:animEffect transition="in" filter="fade">
                                      <p:cBhvr>
                                        <p:cTn id="48" dur="500"/>
                                        <p:tgtEl>
                                          <p:spTgt spid="81"/>
                                        </p:tgtEl>
                                      </p:cBhvr>
                                    </p:animEffect>
                                  </p:childTnLst>
                                </p:cTn>
                              </p:par>
                              <p:par>
                                <p:cTn id="49" presetID="2" presetClass="entr" presetSubtype="2" accel="50000" decel="50000" fill="hold" nodeType="with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additive="base">
                                        <p:cTn id="51" dur="500" fill="hold"/>
                                        <p:tgtEl>
                                          <p:spTgt spid="93"/>
                                        </p:tgtEl>
                                        <p:attrNameLst>
                                          <p:attrName>ppt_x</p:attrName>
                                        </p:attrNameLst>
                                      </p:cBhvr>
                                      <p:tavLst>
                                        <p:tav tm="0">
                                          <p:val>
                                            <p:strVal val="1+#ppt_w/2"/>
                                          </p:val>
                                        </p:tav>
                                        <p:tav tm="100000">
                                          <p:val>
                                            <p:strVal val="#ppt_x"/>
                                          </p:val>
                                        </p:tav>
                                      </p:tavLst>
                                    </p:anim>
                                    <p:anim calcmode="lin" valueType="num">
                                      <p:cBhvr additive="base">
                                        <p:cTn id="52" dur="500" fill="hold"/>
                                        <p:tgtEl>
                                          <p:spTgt spid="93"/>
                                        </p:tgtEl>
                                        <p:attrNameLst>
                                          <p:attrName>ppt_y</p:attrName>
                                        </p:attrNameLst>
                                      </p:cBhvr>
                                      <p:tavLst>
                                        <p:tav tm="0">
                                          <p:val>
                                            <p:strVal val="#ppt_y"/>
                                          </p:val>
                                        </p:tav>
                                        <p:tav tm="100000">
                                          <p:val>
                                            <p:strVal val="#ppt_y"/>
                                          </p:val>
                                        </p:tav>
                                      </p:tavLst>
                                    </p:anim>
                                  </p:childTnLst>
                                </p:cTn>
                              </p:par>
                            </p:childTnLst>
                          </p:cTn>
                        </p:par>
                        <p:par>
                          <p:cTn id="53" fill="hold">
                            <p:stCondLst>
                              <p:cond delay="3000"/>
                            </p:stCondLst>
                            <p:childTnLst>
                              <p:par>
                                <p:cTn id="54" presetID="53" presetClass="entr" presetSubtype="0" fill="hold" nodeType="afterEffect">
                                  <p:stCondLst>
                                    <p:cond delay="0"/>
                                  </p:stCondLst>
                                  <p:childTnLst>
                                    <p:set>
                                      <p:cBhvr>
                                        <p:cTn id="55" dur="1" fill="hold">
                                          <p:stCondLst>
                                            <p:cond delay="0"/>
                                          </p:stCondLst>
                                        </p:cTn>
                                        <p:tgtEl>
                                          <p:spTgt spid="78"/>
                                        </p:tgtEl>
                                        <p:attrNameLst>
                                          <p:attrName>style.visibility</p:attrName>
                                        </p:attrNameLst>
                                      </p:cBhvr>
                                      <p:to>
                                        <p:strVal val="visible"/>
                                      </p:to>
                                    </p:set>
                                    <p:anim calcmode="lin" valueType="num">
                                      <p:cBhvr>
                                        <p:cTn id="56" dur="500" fill="hold"/>
                                        <p:tgtEl>
                                          <p:spTgt spid="78"/>
                                        </p:tgtEl>
                                        <p:attrNameLst>
                                          <p:attrName>ppt_w</p:attrName>
                                        </p:attrNameLst>
                                      </p:cBhvr>
                                      <p:tavLst>
                                        <p:tav tm="0">
                                          <p:val>
                                            <p:fltVal val="0"/>
                                          </p:val>
                                        </p:tav>
                                        <p:tav tm="100000">
                                          <p:val>
                                            <p:strVal val="#ppt_w"/>
                                          </p:val>
                                        </p:tav>
                                      </p:tavLst>
                                    </p:anim>
                                    <p:anim calcmode="lin" valueType="num">
                                      <p:cBhvr>
                                        <p:cTn id="57" dur="500" fill="hold"/>
                                        <p:tgtEl>
                                          <p:spTgt spid="78"/>
                                        </p:tgtEl>
                                        <p:attrNameLst>
                                          <p:attrName>ppt_h</p:attrName>
                                        </p:attrNameLst>
                                      </p:cBhvr>
                                      <p:tavLst>
                                        <p:tav tm="0">
                                          <p:val>
                                            <p:fltVal val="0"/>
                                          </p:val>
                                        </p:tav>
                                        <p:tav tm="100000">
                                          <p:val>
                                            <p:strVal val="#ppt_h"/>
                                          </p:val>
                                        </p:tav>
                                      </p:tavLst>
                                    </p:anim>
                                    <p:animEffect transition="in" filter="fade">
                                      <p:cBhvr>
                                        <p:cTn id="58" dur="500"/>
                                        <p:tgtEl>
                                          <p:spTgt spid="78"/>
                                        </p:tgtEl>
                                      </p:cBhvr>
                                    </p:animEffect>
                                  </p:childTnLst>
                                </p:cTn>
                              </p:par>
                              <p:par>
                                <p:cTn id="59" presetID="2" presetClass="entr" presetSubtype="8" accel="50000" decel="50000" fill="hold" nodeType="withEffect">
                                  <p:stCondLst>
                                    <p:cond delay="0"/>
                                  </p:stCondLst>
                                  <p:childTnLst>
                                    <p:set>
                                      <p:cBhvr>
                                        <p:cTn id="60" dur="1" fill="hold">
                                          <p:stCondLst>
                                            <p:cond delay="0"/>
                                          </p:stCondLst>
                                        </p:cTn>
                                        <p:tgtEl>
                                          <p:spTgt spid="102"/>
                                        </p:tgtEl>
                                        <p:attrNameLst>
                                          <p:attrName>style.visibility</p:attrName>
                                        </p:attrNameLst>
                                      </p:cBhvr>
                                      <p:to>
                                        <p:strVal val="visible"/>
                                      </p:to>
                                    </p:set>
                                    <p:anim calcmode="lin" valueType="num">
                                      <p:cBhvr additive="base">
                                        <p:cTn id="61" dur="500" fill="hold"/>
                                        <p:tgtEl>
                                          <p:spTgt spid="102"/>
                                        </p:tgtEl>
                                        <p:attrNameLst>
                                          <p:attrName>ppt_x</p:attrName>
                                        </p:attrNameLst>
                                      </p:cBhvr>
                                      <p:tavLst>
                                        <p:tav tm="0">
                                          <p:val>
                                            <p:strVal val="0-#ppt_w/2"/>
                                          </p:val>
                                        </p:tav>
                                        <p:tav tm="100000">
                                          <p:val>
                                            <p:strVal val="#ppt_x"/>
                                          </p:val>
                                        </p:tav>
                                      </p:tavLst>
                                    </p:anim>
                                    <p:anim calcmode="lin" valueType="num">
                                      <p:cBhvr additive="base">
                                        <p:cTn id="62" dur="500" fill="hold"/>
                                        <p:tgtEl>
                                          <p:spTgt spid="102"/>
                                        </p:tgtEl>
                                        <p:attrNameLst>
                                          <p:attrName>ppt_y</p:attrName>
                                        </p:attrNameLst>
                                      </p:cBhvr>
                                      <p:tavLst>
                                        <p:tav tm="0">
                                          <p:val>
                                            <p:strVal val="#ppt_y"/>
                                          </p:val>
                                        </p:tav>
                                        <p:tav tm="100000">
                                          <p:val>
                                            <p:strVal val="#ppt_y"/>
                                          </p:val>
                                        </p:tav>
                                      </p:tavLst>
                                    </p:anim>
                                  </p:childTnLst>
                                </p:cTn>
                              </p:par>
                            </p:childTnLst>
                          </p:cTn>
                        </p:par>
                        <p:par>
                          <p:cTn id="63" fill="hold">
                            <p:stCondLst>
                              <p:cond delay="3500"/>
                            </p:stCondLst>
                            <p:childTnLst>
                              <p:par>
                                <p:cTn id="64" presetID="53" presetClass="entr" presetSubtype="0" fill="hold" grpId="0" nodeType="afterEffect">
                                  <p:stCondLst>
                                    <p:cond delay="0"/>
                                  </p:stCondLst>
                                  <p:childTnLst>
                                    <p:set>
                                      <p:cBhvr>
                                        <p:cTn id="65" dur="1" fill="hold">
                                          <p:stCondLst>
                                            <p:cond delay="0"/>
                                          </p:stCondLst>
                                        </p:cTn>
                                        <p:tgtEl>
                                          <p:spTgt spid="121"/>
                                        </p:tgtEl>
                                        <p:attrNameLst>
                                          <p:attrName>style.visibility</p:attrName>
                                        </p:attrNameLst>
                                      </p:cBhvr>
                                      <p:to>
                                        <p:strVal val="visible"/>
                                      </p:to>
                                    </p:set>
                                    <p:anim calcmode="lin" valueType="num">
                                      <p:cBhvr>
                                        <p:cTn id="66" dur="500" fill="hold"/>
                                        <p:tgtEl>
                                          <p:spTgt spid="121"/>
                                        </p:tgtEl>
                                        <p:attrNameLst>
                                          <p:attrName>ppt_w</p:attrName>
                                        </p:attrNameLst>
                                      </p:cBhvr>
                                      <p:tavLst>
                                        <p:tav tm="0">
                                          <p:val>
                                            <p:fltVal val="0"/>
                                          </p:val>
                                        </p:tav>
                                        <p:tav tm="100000">
                                          <p:val>
                                            <p:strVal val="#ppt_w"/>
                                          </p:val>
                                        </p:tav>
                                      </p:tavLst>
                                    </p:anim>
                                    <p:anim calcmode="lin" valueType="num">
                                      <p:cBhvr>
                                        <p:cTn id="67" dur="500" fill="hold"/>
                                        <p:tgtEl>
                                          <p:spTgt spid="121"/>
                                        </p:tgtEl>
                                        <p:attrNameLst>
                                          <p:attrName>ppt_h</p:attrName>
                                        </p:attrNameLst>
                                      </p:cBhvr>
                                      <p:tavLst>
                                        <p:tav tm="0">
                                          <p:val>
                                            <p:fltVal val="0"/>
                                          </p:val>
                                        </p:tav>
                                        <p:tav tm="100000">
                                          <p:val>
                                            <p:strVal val="#ppt_h"/>
                                          </p:val>
                                        </p:tav>
                                      </p:tavLst>
                                    </p:anim>
                                    <p:animEffect transition="in" filter="fade">
                                      <p:cBhvr>
                                        <p:cTn id="68" dur="500"/>
                                        <p:tgtEl>
                                          <p:spTgt spid="121"/>
                                        </p:tgtEl>
                                      </p:cBhvr>
                                    </p:animEffect>
                                  </p:childTnLst>
                                </p:cTn>
                              </p:par>
                            </p:childTnLst>
                          </p:cTn>
                        </p:par>
                        <p:par>
                          <p:cTn id="69" fill="hold">
                            <p:stCondLst>
                              <p:cond delay="4000"/>
                            </p:stCondLst>
                            <p:childTnLst>
                              <p:par>
                                <p:cTn id="70" presetID="53" presetClass="entr" presetSubtype="0" fill="hold" nodeType="afterEffect">
                                  <p:stCondLst>
                                    <p:cond delay="0"/>
                                  </p:stCondLst>
                                  <p:childTnLst>
                                    <p:set>
                                      <p:cBhvr>
                                        <p:cTn id="71" dur="1" fill="hold">
                                          <p:stCondLst>
                                            <p:cond delay="0"/>
                                          </p:stCondLst>
                                        </p:cTn>
                                        <p:tgtEl>
                                          <p:spTgt spid="90"/>
                                        </p:tgtEl>
                                        <p:attrNameLst>
                                          <p:attrName>style.visibility</p:attrName>
                                        </p:attrNameLst>
                                      </p:cBhvr>
                                      <p:to>
                                        <p:strVal val="visible"/>
                                      </p:to>
                                    </p:set>
                                    <p:anim calcmode="lin" valueType="num">
                                      <p:cBhvr>
                                        <p:cTn id="72" dur="500" fill="hold"/>
                                        <p:tgtEl>
                                          <p:spTgt spid="90"/>
                                        </p:tgtEl>
                                        <p:attrNameLst>
                                          <p:attrName>ppt_w</p:attrName>
                                        </p:attrNameLst>
                                      </p:cBhvr>
                                      <p:tavLst>
                                        <p:tav tm="0">
                                          <p:val>
                                            <p:fltVal val="0"/>
                                          </p:val>
                                        </p:tav>
                                        <p:tav tm="100000">
                                          <p:val>
                                            <p:strVal val="#ppt_w"/>
                                          </p:val>
                                        </p:tav>
                                      </p:tavLst>
                                    </p:anim>
                                    <p:anim calcmode="lin" valueType="num">
                                      <p:cBhvr>
                                        <p:cTn id="73" dur="500" fill="hold"/>
                                        <p:tgtEl>
                                          <p:spTgt spid="90"/>
                                        </p:tgtEl>
                                        <p:attrNameLst>
                                          <p:attrName>ppt_h</p:attrName>
                                        </p:attrNameLst>
                                      </p:cBhvr>
                                      <p:tavLst>
                                        <p:tav tm="0">
                                          <p:val>
                                            <p:fltVal val="0"/>
                                          </p:val>
                                        </p:tav>
                                        <p:tav tm="100000">
                                          <p:val>
                                            <p:strVal val="#ppt_h"/>
                                          </p:val>
                                        </p:tav>
                                      </p:tavLst>
                                    </p:anim>
                                    <p:animEffect transition="in" filter="fade">
                                      <p:cBhvr>
                                        <p:cTn id="74" dur="500"/>
                                        <p:tgtEl>
                                          <p:spTgt spid="90"/>
                                        </p:tgtEl>
                                      </p:cBhvr>
                                    </p:animEffect>
                                  </p:childTnLst>
                                </p:cTn>
                              </p:par>
                              <p:par>
                                <p:cTn id="75" presetID="2" presetClass="entr" presetSubtype="8" accel="50000" decel="50000" fill="hold" nodeType="withEffect">
                                  <p:stCondLst>
                                    <p:cond delay="0"/>
                                  </p:stCondLst>
                                  <p:childTnLst>
                                    <p:set>
                                      <p:cBhvr>
                                        <p:cTn id="76" dur="1" fill="hold">
                                          <p:stCondLst>
                                            <p:cond delay="0"/>
                                          </p:stCondLst>
                                        </p:cTn>
                                        <p:tgtEl>
                                          <p:spTgt spid="105"/>
                                        </p:tgtEl>
                                        <p:attrNameLst>
                                          <p:attrName>style.visibility</p:attrName>
                                        </p:attrNameLst>
                                      </p:cBhvr>
                                      <p:to>
                                        <p:strVal val="visible"/>
                                      </p:to>
                                    </p:set>
                                    <p:anim calcmode="lin" valueType="num">
                                      <p:cBhvr additive="base">
                                        <p:cTn id="77" dur="500" fill="hold"/>
                                        <p:tgtEl>
                                          <p:spTgt spid="105"/>
                                        </p:tgtEl>
                                        <p:attrNameLst>
                                          <p:attrName>ppt_x</p:attrName>
                                        </p:attrNameLst>
                                      </p:cBhvr>
                                      <p:tavLst>
                                        <p:tav tm="0">
                                          <p:val>
                                            <p:strVal val="0-#ppt_w/2"/>
                                          </p:val>
                                        </p:tav>
                                        <p:tav tm="100000">
                                          <p:val>
                                            <p:strVal val="#ppt_x"/>
                                          </p:val>
                                        </p:tav>
                                      </p:tavLst>
                                    </p:anim>
                                    <p:anim calcmode="lin" valueType="num">
                                      <p:cBhvr additive="base">
                                        <p:cTn id="78" dur="500" fill="hold"/>
                                        <p:tgtEl>
                                          <p:spTgt spid="105"/>
                                        </p:tgtEl>
                                        <p:attrNameLst>
                                          <p:attrName>ppt_y</p:attrName>
                                        </p:attrNameLst>
                                      </p:cBhvr>
                                      <p:tavLst>
                                        <p:tav tm="0">
                                          <p:val>
                                            <p:strVal val="#ppt_y"/>
                                          </p:val>
                                        </p:tav>
                                        <p:tav tm="100000">
                                          <p:val>
                                            <p:strVal val="#ppt_y"/>
                                          </p:val>
                                        </p:tav>
                                      </p:tavLst>
                                    </p:anim>
                                  </p:childTnLst>
                                </p:cTn>
                              </p:par>
                            </p:childTnLst>
                          </p:cTn>
                        </p:par>
                        <p:par>
                          <p:cTn id="79" fill="hold">
                            <p:stCondLst>
                              <p:cond delay="4500"/>
                            </p:stCondLst>
                            <p:childTnLst>
                              <p:par>
                                <p:cTn id="80" presetID="10" presetClass="entr" presetSubtype="0" fill="hold" grpId="0" nodeType="afterEffect">
                                  <p:stCondLst>
                                    <p:cond delay="0"/>
                                  </p:stCondLst>
                                  <p:childTnLst>
                                    <p:set>
                                      <p:cBhvr>
                                        <p:cTn id="81" dur="1" fill="hold">
                                          <p:stCondLst>
                                            <p:cond delay="0"/>
                                          </p:stCondLst>
                                        </p:cTn>
                                        <p:tgtEl>
                                          <p:spTgt spid="49"/>
                                        </p:tgtEl>
                                        <p:attrNameLst>
                                          <p:attrName>style.visibility</p:attrName>
                                        </p:attrNameLst>
                                      </p:cBhvr>
                                      <p:to>
                                        <p:strVal val="visible"/>
                                      </p:to>
                                    </p:set>
                                    <p:animEffect transition="in" filter="fade">
                                      <p:cBhvr>
                                        <p:cTn id="82" dur="500"/>
                                        <p:tgtEl>
                                          <p:spTgt spid="49"/>
                                        </p:tgtEl>
                                      </p:cBhvr>
                                    </p:animEffect>
                                  </p:childTnLst>
                                </p:cTn>
                              </p:par>
                            </p:childTnLst>
                          </p:cTn>
                        </p:par>
                        <p:par>
                          <p:cTn id="83" fill="hold">
                            <p:stCondLst>
                              <p:cond delay="5000"/>
                            </p:stCondLst>
                            <p:childTnLst>
                              <p:par>
                                <p:cTn id="84" presetID="53" presetClass="entr" presetSubtype="0" fill="hold" grpId="0" nodeType="afterEffect">
                                  <p:stCondLst>
                                    <p:cond delay="0"/>
                                  </p:stCondLst>
                                  <p:childTnLst>
                                    <p:set>
                                      <p:cBhvr>
                                        <p:cTn id="85" dur="1" fill="hold">
                                          <p:stCondLst>
                                            <p:cond delay="0"/>
                                          </p:stCondLst>
                                        </p:cTn>
                                        <p:tgtEl>
                                          <p:spTgt spid="50"/>
                                        </p:tgtEl>
                                        <p:attrNameLst>
                                          <p:attrName>style.visibility</p:attrName>
                                        </p:attrNameLst>
                                      </p:cBhvr>
                                      <p:to>
                                        <p:strVal val="visible"/>
                                      </p:to>
                                    </p:set>
                                    <p:anim calcmode="lin" valueType="num">
                                      <p:cBhvr>
                                        <p:cTn id="86" dur="500" fill="hold"/>
                                        <p:tgtEl>
                                          <p:spTgt spid="50"/>
                                        </p:tgtEl>
                                        <p:attrNameLst>
                                          <p:attrName>ppt_w</p:attrName>
                                        </p:attrNameLst>
                                      </p:cBhvr>
                                      <p:tavLst>
                                        <p:tav tm="0">
                                          <p:val>
                                            <p:fltVal val="0"/>
                                          </p:val>
                                        </p:tav>
                                        <p:tav tm="100000">
                                          <p:val>
                                            <p:strVal val="#ppt_w"/>
                                          </p:val>
                                        </p:tav>
                                      </p:tavLst>
                                    </p:anim>
                                    <p:anim calcmode="lin" valueType="num">
                                      <p:cBhvr>
                                        <p:cTn id="87" dur="500" fill="hold"/>
                                        <p:tgtEl>
                                          <p:spTgt spid="50"/>
                                        </p:tgtEl>
                                        <p:attrNameLst>
                                          <p:attrName>ppt_h</p:attrName>
                                        </p:attrNameLst>
                                      </p:cBhvr>
                                      <p:tavLst>
                                        <p:tav tm="0">
                                          <p:val>
                                            <p:fltVal val="0"/>
                                          </p:val>
                                        </p:tav>
                                        <p:tav tm="100000">
                                          <p:val>
                                            <p:strVal val="#ppt_h"/>
                                          </p:val>
                                        </p:tav>
                                      </p:tavLst>
                                    </p:anim>
                                    <p:animEffect transition="in" filter="fade">
                                      <p:cBhvr>
                                        <p:cTn id="88" dur="500"/>
                                        <p:tgtEl>
                                          <p:spTgt spid="50"/>
                                        </p:tgtEl>
                                      </p:cBhvr>
                                    </p:animEffect>
                                  </p:childTnLst>
                                </p:cTn>
                              </p:par>
                            </p:childTnLst>
                          </p:cTn>
                        </p:par>
                        <p:par>
                          <p:cTn id="89" fill="hold">
                            <p:stCondLst>
                              <p:cond delay="5500"/>
                            </p:stCondLst>
                            <p:childTnLst>
                              <p:par>
                                <p:cTn id="90" presetID="53" presetClass="entr" presetSubtype="0" fill="hold" grpId="0" nodeType="afterEffect">
                                  <p:stCondLst>
                                    <p:cond delay="0"/>
                                  </p:stCondLst>
                                  <p:childTnLst>
                                    <p:set>
                                      <p:cBhvr>
                                        <p:cTn id="91" dur="1" fill="hold">
                                          <p:stCondLst>
                                            <p:cond delay="0"/>
                                          </p:stCondLst>
                                        </p:cTn>
                                        <p:tgtEl>
                                          <p:spTgt spid="51"/>
                                        </p:tgtEl>
                                        <p:attrNameLst>
                                          <p:attrName>style.visibility</p:attrName>
                                        </p:attrNameLst>
                                      </p:cBhvr>
                                      <p:to>
                                        <p:strVal val="visible"/>
                                      </p:to>
                                    </p:set>
                                    <p:anim calcmode="lin" valueType="num">
                                      <p:cBhvr>
                                        <p:cTn id="92" dur="500" fill="hold"/>
                                        <p:tgtEl>
                                          <p:spTgt spid="51"/>
                                        </p:tgtEl>
                                        <p:attrNameLst>
                                          <p:attrName>ppt_w</p:attrName>
                                        </p:attrNameLst>
                                      </p:cBhvr>
                                      <p:tavLst>
                                        <p:tav tm="0">
                                          <p:val>
                                            <p:fltVal val="0"/>
                                          </p:val>
                                        </p:tav>
                                        <p:tav tm="100000">
                                          <p:val>
                                            <p:strVal val="#ppt_w"/>
                                          </p:val>
                                        </p:tav>
                                      </p:tavLst>
                                    </p:anim>
                                    <p:anim calcmode="lin" valueType="num">
                                      <p:cBhvr>
                                        <p:cTn id="93" dur="500" fill="hold"/>
                                        <p:tgtEl>
                                          <p:spTgt spid="51"/>
                                        </p:tgtEl>
                                        <p:attrNameLst>
                                          <p:attrName>ppt_h</p:attrName>
                                        </p:attrNameLst>
                                      </p:cBhvr>
                                      <p:tavLst>
                                        <p:tav tm="0">
                                          <p:val>
                                            <p:fltVal val="0"/>
                                          </p:val>
                                        </p:tav>
                                        <p:tav tm="100000">
                                          <p:val>
                                            <p:strVal val="#ppt_h"/>
                                          </p:val>
                                        </p:tav>
                                      </p:tavLst>
                                    </p:anim>
                                    <p:animEffect transition="in" filter="fade">
                                      <p:cBhvr>
                                        <p:cTn id="94" dur="500"/>
                                        <p:tgtEl>
                                          <p:spTgt spid="51"/>
                                        </p:tgtEl>
                                      </p:cBhvr>
                                    </p:animEffect>
                                  </p:childTnLst>
                                </p:cTn>
                              </p:par>
                            </p:childTnLst>
                          </p:cTn>
                        </p:par>
                        <p:par>
                          <p:cTn id="95" fill="hold">
                            <p:stCondLst>
                              <p:cond delay="6000"/>
                            </p:stCondLst>
                            <p:childTnLst>
                              <p:par>
                                <p:cTn id="96" presetID="53" presetClass="entr" presetSubtype="0" fill="hold" grpId="0" nodeType="afterEffect">
                                  <p:stCondLst>
                                    <p:cond delay="0"/>
                                  </p:stCondLst>
                                  <p:childTnLst>
                                    <p:set>
                                      <p:cBhvr>
                                        <p:cTn id="97" dur="1" fill="hold">
                                          <p:stCondLst>
                                            <p:cond delay="0"/>
                                          </p:stCondLst>
                                        </p:cTn>
                                        <p:tgtEl>
                                          <p:spTgt spid="52"/>
                                        </p:tgtEl>
                                        <p:attrNameLst>
                                          <p:attrName>style.visibility</p:attrName>
                                        </p:attrNameLst>
                                      </p:cBhvr>
                                      <p:to>
                                        <p:strVal val="visible"/>
                                      </p:to>
                                    </p:set>
                                    <p:anim calcmode="lin" valueType="num">
                                      <p:cBhvr>
                                        <p:cTn id="98" dur="500" fill="hold"/>
                                        <p:tgtEl>
                                          <p:spTgt spid="52"/>
                                        </p:tgtEl>
                                        <p:attrNameLst>
                                          <p:attrName>ppt_w</p:attrName>
                                        </p:attrNameLst>
                                      </p:cBhvr>
                                      <p:tavLst>
                                        <p:tav tm="0">
                                          <p:val>
                                            <p:fltVal val="0"/>
                                          </p:val>
                                        </p:tav>
                                        <p:tav tm="100000">
                                          <p:val>
                                            <p:strVal val="#ppt_w"/>
                                          </p:val>
                                        </p:tav>
                                      </p:tavLst>
                                    </p:anim>
                                    <p:anim calcmode="lin" valueType="num">
                                      <p:cBhvr>
                                        <p:cTn id="99" dur="500" fill="hold"/>
                                        <p:tgtEl>
                                          <p:spTgt spid="52"/>
                                        </p:tgtEl>
                                        <p:attrNameLst>
                                          <p:attrName>ppt_h</p:attrName>
                                        </p:attrNameLst>
                                      </p:cBhvr>
                                      <p:tavLst>
                                        <p:tav tm="0">
                                          <p:val>
                                            <p:fltVal val="0"/>
                                          </p:val>
                                        </p:tav>
                                        <p:tav tm="100000">
                                          <p:val>
                                            <p:strVal val="#ppt_h"/>
                                          </p:val>
                                        </p:tav>
                                      </p:tavLst>
                                    </p:anim>
                                    <p:animEffect transition="in" filter="fade">
                                      <p:cBhvr>
                                        <p:cTn id="100" dur="500"/>
                                        <p:tgtEl>
                                          <p:spTgt spid="52"/>
                                        </p:tgtEl>
                                      </p:cBhvr>
                                    </p:animEffect>
                                  </p:childTnLst>
                                </p:cTn>
                              </p:par>
                            </p:childTnLst>
                          </p:cTn>
                        </p:par>
                        <p:par>
                          <p:cTn id="101" fill="hold">
                            <p:stCondLst>
                              <p:cond delay="6500"/>
                            </p:stCondLst>
                            <p:childTnLst>
                              <p:par>
                                <p:cTn id="102" presetID="53" presetClass="entr" presetSubtype="0" fill="hold" grpId="0"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500" fill="hold"/>
                                        <p:tgtEl>
                                          <p:spTgt spid="53"/>
                                        </p:tgtEl>
                                        <p:attrNameLst>
                                          <p:attrName>ppt_w</p:attrName>
                                        </p:attrNameLst>
                                      </p:cBhvr>
                                      <p:tavLst>
                                        <p:tav tm="0">
                                          <p:val>
                                            <p:fltVal val="0"/>
                                          </p:val>
                                        </p:tav>
                                        <p:tav tm="100000">
                                          <p:val>
                                            <p:strVal val="#ppt_w"/>
                                          </p:val>
                                        </p:tav>
                                      </p:tavLst>
                                    </p:anim>
                                    <p:anim calcmode="lin" valueType="num">
                                      <p:cBhvr>
                                        <p:cTn id="105" dur="500" fill="hold"/>
                                        <p:tgtEl>
                                          <p:spTgt spid="53"/>
                                        </p:tgtEl>
                                        <p:attrNameLst>
                                          <p:attrName>ppt_h</p:attrName>
                                        </p:attrNameLst>
                                      </p:cBhvr>
                                      <p:tavLst>
                                        <p:tav tm="0">
                                          <p:val>
                                            <p:fltVal val="0"/>
                                          </p:val>
                                        </p:tav>
                                        <p:tav tm="100000">
                                          <p:val>
                                            <p:strVal val="#ppt_h"/>
                                          </p:val>
                                        </p:tav>
                                      </p:tavLst>
                                    </p:anim>
                                    <p:animEffect transition="in" filter="fade">
                                      <p:cBhvr>
                                        <p:cTn id="106" dur="500"/>
                                        <p:tgtEl>
                                          <p:spTgt spid="53"/>
                                        </p:tgtEl>
                                      </p:cBhvr>
                                    </p:animEffect>
                                  </p:childTnLst>
                                </p:cTn>
                              </p:par>
                            </p:childTnLst>
                          </p:cTn>
                        </p:par>
                        <p:par>
                          <p:cTn id="107" fill="hold">
                            <p:stCondLst>
                              <p:cond delay="7000"/>
                            </p:stCondLst>
                            <p:childTnLst>
                              <p:par>
                                <p:cTn id="108" presetID="53" presetClass="entr" presetSubtype="0" fill="hold" grpId="0" nodeType="afterEffect">
                                  <p:stCondLst>
                                    <p:cond delay="0"/>
                                  </p:stCondLst>
                                  <p:childTnLst>
                                    <p:set>
                                      <p:cBhvr>
                                        <p:cTn id="109" dur="1" fill="hold">
                                          <p:stCondLst>
                                            <p:cond delay="0"/>
                                          </p:stCondLst>
                                        </p:cTn>
                                        <p:tgtEl>
                                          <p:spTgt spid="54"/>
                                        </p:tgtEl>
                                        <p:attrNameLst>
                                          <p:attrName>style.visibility</p:attrName>
                                        </p:attrNameLst>
                                      </p:cBhvr>
                                      <p:to>
                                        <p:strVal val="visible"/>
                                      </p:to>
                                    </p:set>
                                    <p:anim calcmode="lin" valueType="num">
                                      <p:cBhvr>
                                        <p:cTn id="110" dur="500" fill="hold"/>
                                        <p:tgtEl>
                                          <p:spTgt spid="54"/>
                                        </p:tgtEl>
                                        <p:attrNameLst>
                                          <p:attrName>ppt_w</p:attrName>
                                        </p:attrNameLst>
                                      </p:cBhvr>
                                      <p:tavLst>
                                        <p:tav tm="0">
                                          <p:val>
                                            <p:fltVal val="0"/>
                                          </p:val>
                                        </p:tav>
                                        <p:tav tm="100000">
                                          <p:val>
                                            <p:strVal val="#ppt_w"/>
                                          </p:val>
                                        </p:tav>
                                      </p:tavLst>
                                    </p:anim>
                                    <p:anim calcmode="lin" valueType="num">
                                      <p:cBhvr>
                                        <p:cTn id="111" dur="500" fill="hold"/>
                                        <p:tgtEl>
                                          <p:spTgt spid="54"/>
                                        </p:tgtEl>
                                        <p:attrNameLst>
                                          <p:attrName>ppt_h</p:attrName>
                                        </p:attrNameLst>
                                      </p:cBhvr>
                                      <p:tavLst>
                                        <p:tav tm="0">
                                          <p:val>
                                            <p:fltVal val="0"/>
                                          </p:val>
                                        </p:tav>
                                        <p:tav tm="100000">
                                          <p:val>
                                            <p:strVal val="#ppt_h"/>
                                          </p:val>
                                        </p:tav>
                                      </p:tavLst>
                                    </p:anim>
                                    <p:animEffect transition="in" filter="fade">
                                      <p:cBhvr>
                                        <p:cTn id="11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 grpId="0" animBg="1"/>
      <p:bldP spid="2053" grpId="0" animBg="1"/>
      <p:bldP spid="63" grpId="0" animBg="1"/>
      <p:bldP spid="68" grpId="0" animBg="1"/>
      <p:bldP spid="121" grpId="0" animBg="1"/>
      <p:bldP spid="49" grpId="0"/>
      <p:bldP spid="50" grpId="0"/>
      <p:bldP spid="51" grpId="0"/>
      <p:bldP spid="52" grpId="0"/>
      <p:bldP spid="53" grpId="0"/>
      <p:bldP spid="5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文本框 23"/>
          <p:cNvSpPr txBox="1"/>
          <p:nvPr/>
        </p:nvSpPr>
        <p:spPr>
          <a:xfrm>
            <a:off x="942759" y="151447"/>
            <a:ext cx="1415772" cy="461665"/>
          </a:xfrm>
          <a:prstGeom prst="rect">
            <a:avLst/>
          </a:prstGeom>
          <a:noFill/>
        </p:spPr>
        <p:txBody>
          <a:bodyPr wrap="none" rtlCol="0">
            <a:spAutoFit/>
          </a:bodyPr>
          <a:lstStyle/>
          <a:p>
            <a:r>
              <a:rPr lang="zh-CN" altLang="en-US" sz="2400" b="1" dirty="0" smtClean="0">
                <a:solidFill>
                  <a:srgbClr val="5F97E4"/>
                </a:solidFill>
                <a:latin typeface="Arial" pitchFamily="34" charset="0"/>
                <a:ea typeface="微软雅黑" pitchFamily="34" charset="-122"/>
                <a:cs typeface="+mn-ea"/>
                <a:sym typeface="Arial" pitchFamily="34" charset="0"/>
              </a:rPr>
              <a:t>专题行动</a:t>
            </a:r>
            <a:endParaRPr lang="zh-CN" altLang="en-US" sz="2400" b="1" dirty="0">
              <a:solidFill>
                <a:srgbClr val="5F97E4"/>
              </a:solidFill>
              <a:latin typeface="Arial" pitchFamily="34" charset="0"/>
              <a:ea typeface="微软雅黑" pitchFamily="34" charset="-122"/>
              <a:cs typeface="+mn-ea"/>
              <a:sym typeface="Arial" pitchFamily="34" charset="0"/>
            </a:endParaRPr>
          </a:p>
        </p:txBody>
      </p:sp>
      <p:grpSp>
        <p:nvGrpSpPr>
          <p:cNvPr id="3" name="组 2"/>
          <p:cNvGrpSpPr/>
          <p:nvPr/>
        </p:nvGrpSpPr>
        <p:grpSpPr>
          <a:xfrm>
            <a:off x="955050" y="1477217"/>
            <a:ext cx="7499933" cy="2067342"/>
            <a:chOff x="955050" y="1477217"/>
            <a:chExt cx="7499933" cy="2067342"/>
          </a:xfrm>
        </p:grpSpPr>
        <p:grpSp>
          <p:nvGrpSpPr>
            <p:cNvPr id="275" name="Group 274"/>
            <p:cNvGrpSpPr/>
            <p:nvPr/>
          </p:nvGrpSpPr>
          <p:grpSpPr>
            <a:xfrm>
              <a:off x="1351198" y="1528152"/>
              <a:ext cx="7103785" cy="1497605"/>
              <a:chOff x="1270277" y="1192718"/>
              <a:chExt cx="7103785" cy="1497605"/>
            </a:xfrm>
          </p:grpSpPr>
          <p:sp>
            <p:nvSpPr>
              <p:cNvPr id="276" name="Text Placeholder 3"/>
              <p:cNvSpPr txBox="1"/>
              <p:nvPr/>
            </p:nvSpPr>
            <p:spPr>
              <a:xfrm>
                <a:off x="1270277" y="1192718"/>
                <a:ext cx="1795363"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latinLnBrk="0" hangingPunct="1">
                  <a:spcBef>
                    <a:spcPct val="20000"/>
                  </a:spcBef>
                  <a:spcAft>
                    <a:spcPts val="0"/>
                  </a:spcAft>
                  <a:buClrTx/>
                  <a:buSzTx/>
                  <a:buFont typeface="Arial" pitchFamily="34" charset="0"/>
                  <a:buNone/>
                  <a:defRPr/>
                </a:pPr>
                <a:r>
                  <a:rPr kumimoji="0" lang="zh-CN" altLang="en-US" b="1" i="0" u="none" strike="noStrike" kern="1200" cap="none" spc="0" normalizeH="0" baseline="0" noProof="0" dirty="0" smtClean="0">
                    <a:ln>
                      <a:noFill/>
                    </a:ln>
                    <a:solidFill>
                      <a:schemeClr val="accent1"/>
                    </a:solidFill>
                    <a:effectLst/>
                    <a:uLnTx/>
                    <a:uFillTx/>
                    <a:latin typeface="Arial" pitchFamily="34" charset="0"/>
                    <a:ea typeface="微软雅黑" pitchFamily="34" charset="-122"/>
                    <a:sym typeface="Arial" pitchFamily="34" charset="0"/>
                  </a:rPr>
                  <a:t>健康北京冬奥推广活动</a:t>
                </a:r>
                <a:endParaRPr kumimoji="0" lang="en-US" b="1" i="0" u="none" strike="noStrike" kern="1200" cap="none" spc="0" normalizeH="0" baseline="0" noProof="0" dirty="0">
                  <a:ln>
                    <a:noFill/>
                  </a:ln>
                  <a:solidFill>
                    <a:schemeClr val="accent1"/>
                  </a:solidFill>
                  <a:effectLst/>
                  <a:uLnTx/>
                  <a:uFillTx/>
                  <a:latin typeface="Arial" pitchFamily="34" charset="0"/>
                  <a:ea typeface="微软雅黑" pitchFamily="34" charset="-122"/>
                  <a:sym typeface="Arial" pitchFamily="34" charset="0"/>
                </a:endParaRPr>
              </a:p>
            </p:txBody>
          </p:sp>
          <p:sp>
            <p:nvSpPr>
              <p:cNvPr id="277" name="Text Placeholder 3"/>
              <p:cNvSpPr txBox="1"/>
              <p:nvPr/>
            </p:nvSpPr>
            <p:spPr>
              <a:xfrm>
                <a:off x="1270278" y="1523850"/>
                <a:ext cx="7103784" cy="116647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lnSpc>
                    <a:spcPct val="150000"/>
                  </a:lnSpc>
                  <a:spcBef>
                    <a:spcPct val="20000"/>
                  </a:spcBef>
                  <a:defRPr/>
                </a:pPr>
                <a:r>
                  <a:rPr lang="zh-CN" altLang="zh-CN" sz="1200" dirty="0"/>
                  <a:t>弘扬奥运精神，宣传普及举办冬奥会对国家发展的重要意义</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普及</a:t>
                </a:r>
                <a:r>
                  <a:rPr lang="zh-CN" altLang="zh-CN" sz="1200" dirty="0"/>
                  <a:t>冬奥知识与冬季冰雪运动文化，推动冰雪运动普及发展，积极引领和营造全社会关心、支持和参与冬奥的良好氛围</a:t>
                </a:r>
                <a:r>
                  <a:rPr lang="zh-CN" altLang="zh-CN" sz="1200" dirty="0" smtClean="0"/>
                  <a:t>；</a:t>
                </a:r>
                <a:endParaRPr lang="en-US" altLang="zh-CN" sz="1200" dirty="0" smtClean="0"/>
              </a:p>
              <a:p>
                <a:pPr lvl="0" algn="l" defTabSz="914400">
                  <a:lnSpc>
                    <a:spcPct val="150000"/>
                  </a:lnSpc>
                  <a:spcBef>
                    <a:spcPct val="20000"/>
                  </a:spcBef>
                  <a:defRPr/>
                </a:pPr>
                <a:r>
                  <a:rPr lang="zh-CN" altLang="zh-CN" sz="1200" dirty="0" smtClean="0"/>
                  <a:t>协助推进</a:t>
                </a:r>
                <a:r>
                  <a:rPr lang="zh-CN" altLang="zh-CN" sz="1200" dirty="0"/>
                  <a:t>“健康北京人”行动规划落实，倡导和组织全民健身活动。 </a:t>
                </a:r>
                <a:endParaRPr lang="en-US" sz="1200" dirty="0">
                  <a:solidFill>
                    <a:schemeClr val="tx1">
                      <a:lumMod val="50000"/>
                      <a:lumOff val="50000"/>
                    </a:schemeClr>
                  </a:solidFill>
                  <a:latin typeface="Arial" pitchFamily="34" charset="0"/>
                  <a:ea typeface="微软雅黑" pitchFamily="34" charset="-122"/>
                  <a:cs typeface="+mj-cs"/>
                  <a:sym typeface="Arial" pitchFamily="34" charset="0"/>
                </a:endParaRPr>
              </a:p>
            </p:txBody>
          </p:sp>
        </p:grpSp>
        <p:grpSp>
          <p:nvGrpSpPr>
            <p:cNvPr id="2" name="组 1"/>
            <p:cNvGrpSpPr/>
            <p:nvPr/>
          </p:nvGrpSpPr>
          <p:grpSpPr>
            <a:xfrm>
              <a:off x="955050" y="3233591"/>
              <a:ext cx="2849345" cy="310968"/>
              <a:chOff x="955050" y="3233591"/>
              <a:chExt cx="2849345" cy="310968"/>
            </a:xfrm>
          </p:grpSpPr>
          <p:sp>
            <p:nvSpPr>
              <p:cNvPr id="287" name="Freeform 45"/>
              <p:cNvSpPr>
                <a:spLocks noEditPoints="1"/>
              </p:cNvSpPr>
              <p:nvPr/>
            </p:nvSpPr>
            <p:spPr bwMode="auto">
              <a:xfrm>
                <a:off x="955050" y="3233591"/>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25" name="Text Placeholder 3"/>
              <p:cNvSpPr txBox="1"/>
              <p:nvPr/>
            </p:nvSpPr>
            <p:spPr>
              <a:xfrm>
                <a:off x="1351199" y="3284526"/>
                <a:ext cx="2453196"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chemeClr val="accent1"/>
                    </a:solidFill>
                    <a:effectLst/>
                    <a:uLnTx/>
                    <a:uFillTx/>
                    <a:latin typeface="Arial" pitchFamily="34" charset="0"/>
                    <a:ea typeface="微软雅黑" pitchFamily="34" charset="-122"/>
                    <a:sym typeface="Arial" pitchFamily="34" charset="0"/>
                  </a:rPr>
                  <a:t>建议形式：</a:t>
                </a:r>
                <a:r>
                  <a:rPr lang="zh-CN" altLang="zh-CN" dirty="0"/>
                  <a:t>志愿公益、社会调查 </a:t>
                </a:r>
                <a:endParaRPr kumimoji="0" lang="en-US" b="1" i="0" u="none" strike="noStrike" kern="1200" cap="none" spc="0" normalizeH="0" baseline="0" noProof="0" dirty="0">
                  <a:ln>
                    <a:noFill/>
                  </a:ln>
                  <a:solidFill>
                    <a:schemeClr val="accent1"/>
                  </a:solidFill>
                  <a:effectLst/>
                  <a:uLnTx/>
                  <a:uFillTx/>
                  <a:latin typeface="Arial" pitchFamily="34" charset="0"/>
                  <a:ea typeface="微软雅黑" pitchFamily="34" charset="-122"/>
                  <a:sym typeface="Arial" pitchFamily="34" charset="0"/>
                </a:endParaRPr>
              </a:p>
            </p:txBody>
          </p:sp>
        </p:grpSp>
        <p:sp>
          <p:nvSpPr>
            <p:cNvPr id="26" name="Freeform 45"/>
            <p:cNvSpPr>
              <a:spLocks noEditPoints="1"/>
            </p:cNvSpPr>
            <p:nvPr/>
          </p:nvSpPr>
          <p:spPr bwMode="auto">
            <a:xfrm>
              <a:off x="955050" y="1477217"/>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grpSp>
      <p:sp>
        <p:nvSpPr>
          <p:cNvPr id="11" name="Freeform 45"/>
          <p:cNvSpPr>
            <a:spLocks noEditPoints="1"/>
          </p:cNvSpPr>
          <p:nvPr/>
        </p:nvSpPr>
        <p:spPr bwMode="auto">
          <a:xfrm>
            <a:off x="942759" y="3700957"/>
            <a:ext cx="310968" cy="310968"/>
          </a:xfrm>
          <a:custGeom>
            <a:avLst/>
            <a:gdLst/>
            <a:ahLst/>
            <a:cxnLst>
              <a:cxn ang="0">
                <a:pos x="27" y="55"/>
              </a:cxn>
              <a:cxn ang="0">
                <a:pos x="0" y="27"/>
              </a:cxn>
              <a:cxn ang="0">
                <a:pos x="27" y="0"/>
              </a:cxn>
              <a:cxn ang="0">
                <a:pos x="55" y="27"/>
              </a:cxn>
              <a:cxn ang="0">
                <a:pos x="27" y="55"/>
              </a:cxn>
              <a:cxn ang="0">
                <a:pos x="45" y="20"/>
              </a:cxn>
              <a:cxn ang="0">
                <a:pos x="42" y="17"/>
              </a:cxn>
              <a:cxn ang="0">
                <a:pos x="40" y="16"/>
              </a:cxn>
              <a:cxn ang="0">
                <a:pos x="38" y="17"/>
              </a:cxn>
              <a:cxn ang="0">
                <a:pos x="24" y="31"/>
              </a:cxn>
              <a:cxn ang="0">
                <a:pos x="16" y="23"/>
              </a:cxn>
              <a:cxn ang="0">
                <a:pos x="14" y="22"/>
              </a:cxn>
              <a:cxn ang="0">
                <a:pos x="13" y="23"/>
              </a:cxn>
              <a:cxn ang="0">
                <a:pos x="9" y="26"/>
              </a:cxn>
              <a:cxn ang="0">
                <a:pos x="9" y="28"/>
              </a:cxn>
              <a:cxn ang="0">
                <a:pos x="9" y="30"/>
              </a:cxn>
              <a:cxn ang="0">
                <a:pos x="22" y="43"/>
              </a:cxn>
              <a:cxn ang="0">
                <a:pos x="24" y="43"/>
              </a:cxn>
              <a:cxn ang="0">
                <a:pos x="26" y="43"/>
              </a:cxn>
              <a:cxn ang="0">
                <a:pos x="45" y="23"/>
              </a:cxn>
              <a:cxn ang="0">
                <a:pos x="46" y="22"/>
              </a:cxn>
              <a:cxn ang="0">
                <a:pos x="45" y="20"/>
              </a:cxn>
            </a:cxnLst>
            <a:rect l="0" t="0" r="r" b="b"/>
            <a:pathLst>
              <a:path w="55" h="55">
                <a:moveTo>
                  <a:pt x="27" y="55"/>
                </a:moveTo>
                <a:cubicBezTo>
                  <a:pt x="12" y="55"/>
                  <a:pt x="0" y="42"/>
                  <a:pt x="0" y="27"/>
                </a:cubicBezTo>
                <a:cubicBezTo>
                  <a:pt x="0" y="12"/>
                  <a:pt x="12" y="0"/>
                  <a:pt x="27" y="0"/>
                </a:cubicBezTo>
                <a:cubicBezTo>
                  <a:pt x="42" y="0"/>
                  <a:pt x="55" y="12"/>
                  <a:pt x="55" y="27"/>
                </a:cubicBezTo>
                <a:cubicBezTo>
                  <a:pt x="55" y="42"/>
                  <a:pt x="42" y="55"/>
                  <a:pt x="27" y="55"/>
                </a:cubicBezTo>
                <a:close/>
                <a:moveTo>
                  <a:pt x="45" y="20"/>
                </a:moveTo>
                <a:cubicBezTo>
                  <a:pt x="42" y="17"/>
                  <a:pt x="42" y="17"/>
                  <a:pt x="42" y="17"/>
                </a:cubicBezTo>
                <a:cubicBezTo>
                  <a:pt x="41" y="16"/>
                  <a:pt x="41" y="16"/>
                  <a:pt x="40" y="16"/>
                </a:cubicBezTo>
                <a:cubicBezTo>
                  <a:pt x="39" y="16"/>
                  <a:pt x="39" y="16"/>
                  <a:pt x="38" y="17"/>
                </a:cubicBezTo>
                <a:cubicBezTo>
                  <a:pt x="24" y="31"/>
                  <a:pt x="24" y="31"/>
                  <a:pt x="24" y="31"/>
                </a:cubicBezTo>
                <a:cubicBezTo>
                  <a:pt x="16" y="23"/>
                  <a:pt x="16" y="23"/>
                  <a:pt x="16" y="23"/>
                </a:cubicBezTo>
                <a:cubicBezTo>
                  <a:pt x="15" y="23"/>
                  <a:pt x="15" y="22"/>
                  <a:pt x="14" y="22"/>
                </a:cubicBezTo>
                <a:cubicBezTo>
                  <a:pt x="14" y="22"/>
                  <a:pt x="13" y="23"/>
                  <a:pt x="13" y="23"/>
                </a:cubicBezTo>
                <a:cubicBezTo>
                  <a:pt x="9" y="26"/>
                  <a:pt x="9" y="26"/>
                  <a:pt x="9" y="26"/>
                </a:cubicBezTo>
                <a:cubicBezTo>
                  <a:pt x="9" y="27"/>
                  <a:pt x="9" y="27"/>
                  <a:pt x="9" y="28"/>
                </a:cubicBezTo>
                <a:cubicBezTo>
                  <a:pt x="9" y="29"/>
                  <a:pt x="9" y="29"/>
                  <a:pt x="9" y="30"/>
                </a:cubicBezTo>
                <a:cubicBezTo>
                  <a:pt x="22" y="43"/>
                  <a:pt x="22" y="43"/>
                  <a:pt x="22" y="43"/>
                </a:cubicBezTo>
                <a:cubicBezTo>
                  <a:pt x="23" y="43"/>
                  <a:pt x="23" y="43"/>
                  <a:pt x="24" y="43"/>
                </a:cubicBezTo>
                <a:cubicBezTo>
                  <a:pt x="25" y="43"/>
                  <a:pt x="25" y="43"/>
                  <a:pt x="26" y="43"/>
                </a:cubicBezTo>
                <a:cubicBezTo>
                  <a:pt x="45" y="23"/>
                  <a:pt x="45" y="23"/>
                  <a:pt x="45" y="23"/>
                </a:cubicBezTo>
                <a:cubicBezTo>
                  <a:pt x="45" y="23"/>
                  <a:pt x="46" y="22"/>
                  <a:pt x="46" y="22"/>
                </a:cubicBezTo>
                <a:cubicBezTo>
                  <a:pt x="46" y="21"/>
                  <a:pt x="45" y="20"/>
                  <a:pt x="45" y="20"/>
                </a:cubicBezTo>
                <a:close/>
              </a:path>
            </a:pathLst>
          </a:custGeom>
          <a:solidFill>
            <a:schemeClr val="accent1"/>
          </a:solidFill>
          <a:ln w="9525">
            <a:noFill/>
            <a:round/>
          </a:ln>
        </p:spPr>
        <p:txBody>
          <a:bodyPr vert="horz" wrap="square" lIns="91440" tIns="45720" rIns="91440" bIns="45720" numCol="1" anchor="t" anchorCtr="0" compatLnSpc="1"/>
          <a:lstStyle/>
          <a:p>
            <a:endParaRPr lang="en-US">
              <a:latin typeface="Arial" pitchFamily="34" charset="0"/>
              <a:ea typeface="微软雅黑" pitchFamily="34" charset="-122"/>
              <a:sym typeface="Arial" pitchFamily="34" charset="0"/>
            </a:endParaRPr>
          </a:p>
        </p:txBody>
      </p:sp>
      <p:sp>
        <p:nvSpPr>
          <p:cNvPr id="12" name="Text Placeholder 3"/>
          <p:cNvSpPr txBox="1"/>
          <p:nvPr/>
        </p:nvSpPr>
        <p:spPr>
          <a:xfrm>
            <a:off x="1338908" y="3751892"/>
            <a:ext cx="1974900" cy="215444"/>
          </a:xfrm>
          <a:prstGeom prst="rect">
            <a:avLst/>
          </a:prstGeom>
        </p:spPr>
        <p:txBody>
          <a:bodyPr wrap="none" lIns="0" tIns="0" rIns="0" bIns="0" anchor="t" anchorCtr="0">
            <a:spAutoFit/>
          </a:bodyPr>
          <a:lstStyle>
            <a:lvl1pPr marL="0" indent="0" algn="ctr">
              <a:buNone/>
              <a:defRPr sz="14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lgn="l" defTabSz="914400">
              <a:spcBef>
                <a:spcPct val="20000"/>
              </a:spcBef>
              <a:defRPr/>
            </a:pPr>
            <a:r>
              <a:rPr kumimoji="0" lang="zh-CN" altLang="en-US" b="1" i="0" u="none" strike="noStrike" kern="1200" cap="none" spc="0" normalizeH="0" baseline="0" noProof="0" dirty="0" smtClean="0">
                <a:ln>
                  <a:noFill/>
                </a:ln>
                <a:solidFill>
                  <a:schemeClr val="accent1"/>
                </a:solidFill>
                <a:effectLst/>
                <a:uLnTx/>
                <a:uFillTx/>
                <a:latin typeface="Arial" pitchFamily="34" charset="0"/>
                <a:ea typeface="微软雅黑" pitchFamily="34" charset="-122"/>
                <a:sym typeface="Arial" pitchFamily="34" charset="0"/>
              </a:rPr>
              <a:t>关键词：</a:t>
            </a:r>
            <a:r>
              <a:rPr kumimoji="0" lang="zh-CN" altLang="en-US" b="1" i="0" u="none" strike="noStrike" kern="1200" cap="none" spc="0" normalizeH="0" baseline="0" noProof="0" dirty="0" smtClean="0">
                <a:ln>
                  <a:noFill/>
                </a:ln>
                <a:solidFill>
                  <a:schemeClr val="accent3">
                    <a:lumMod val="50000"/>
                  </a:schemeClr>
                </a:solidFill>
                <a:effectLst/>
                <a:uLnTx/>
                <a:uFillTx/>
                <a:latin typeface="黑体" panose="02010609060101010101" pitchFamily="49" charset="-122"/>
                <a:ea typeface="黑体" panose="02010609060101010101" pitchFamily="49" charset="-122"/>
                <a:sym typeface="Arial" pitchFamily="34" charset="0"/>
              </a:rPr>
              <a:t>宣传</a:t>
            </a:r>
            <a:r>
              <a:rPr lang="zh-CN" altLang="zh-CN" b="1" dirty="0" smtClean="0">
                <a:solidFill>
                  <a:schemeClr val="accent3">
                    <a:lumMod val="50000"/>
                  </a:schemeClr>
                </a:solidFill>
                <a:latin typeface="黑体" panose="02010609060101010101" pitchFamily="49" charset="-122"/>
                <a:ea typeface="黑体" panose="02010609060101010101" pitchFamily="49" charset="-122"/>
              </a:rPr>
              <a:t>、</a:t>
            </a:r>
            <a:r>
              <a:rPr lang="zh-CN" altLang="en-US" b="1" dirty="0" smtClean="0">
                <a:solidFill>
                  <a:schemeClr val="accent3">
                    <a:lumMod val="50000"/>
                  </a:schemeClr>
                </a:solidFill>
                <a:latin typeface="黑体" panose="02010609060101010101" pitchFamily="49" charset="-122"/>
                <a:ea typeface="黑体" panose="02010609060101010101" pitchFamily="49" charset="-122"/>
              </a:rPr>
              <a:t>周边产品</a:t>
            </a:r>
            <a:endParaRPr kumimoji="0" lang="en-US" b="1" i="0" u="none" strike="noStrike" kern="1200" cap="none" spc="0" normalizeH="0" baseline="0" noProof="0" dirty="0">
              <a:ln>
                <a:noFill/>
              </a:ln>
              <a:solidFill>
                <a:schemeClr val="accent3">
                  <a:lumMod val="50000"/>
                </a:schemeClr>
              </a:solidFill>
              <a:effectLst/>
              <a:uLnTx/>
              <a:uFillTx/>
              <a:latin typeface="黑体" panose="02010609060101010101" pitchFamily="49" charset="-122"/>
              <a:ea typeface="黑体" panose="02010609060101010101" pitchFamily="49" charset="-122"/>
              <a:sym typeface="Arial" pitchFamily="34" charset="0"/>
            </a:endParaRPr>
          </a:p>
        </p:txBody>
      </p:sp>
    </p:spTree>
    <p:extLst>
      <p:ext uri="{BB962C8B-B14F-4D97-AF65-F5344CB8AC3E}">
        <p14:creationId xmlns:p14="http://schemas.microsoft.com/office/powerpoint/2010/main" val="918046108"/>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p:cNvSpPr txBox="1"/>
          <p:nvPr/>
        </p:nvSpPr>
        <p:spPr>
          <a:xfrm>
            <a:off x="1767197" y="958754"/>
            <a:ext cx="6146009" cy="1009507"/>
          </a:xfrm>
          <a:prstGeom prst="rect">
            <a:avLst/>
          </a:prstGeom>
          <a:noFill/>
        </p:spPr>
        <p:txBody>
          <a:bodyPr wrap="square" rtlCol="0">
            <a:spAutoFit/>
          </a:bodyPr>
          <a:lstStyle/>
          <a:p>
            <a:pPr>
              <a:lnSpc>
                <a:spcPct val="120000"/>
              </a:lnSpc>
            </a:pPr>
            <a:r>
              <a:rPr lang="zh-CN" altLang="zh-CN" sz="1400" b="1" dirty="0">
                <a:solidFill>
                  <a:srgbClr val="5F97E4"/>
                </a:solidFill>
              </a:rPr>
              <a:t>专题行动</a:t>
            </a:r>
            <a:r>
              <a:rPr lang="zh-CN" altLang="zh-CN" sz="1400" b="1" dirty="0" smtClean="0">
                <a:solidFill>
                  <a:srgbClr val="5F97E4"/>
                </a:solidFill>
              </a:rPr>
              <a:t>背景</a:t>
            </a:r>
            <a:endParaRPr lang="en-US" altLang="zh-CN" sz="1400" b="1" dirty="0" smtClean="0">
              <a:solidFill>
                <a:srgbClr val="5F97E4"/>
              </a:solidFill>
            </a:endParaRPr>
          </a:p>
          <a:p>
            <a:pPr>
              <a:lnSpc>
                <a:spcPct val="120000"/>
              </a:lnSpc>
            </a:pPr>
            <a:r>
              <a:rPr lang="zh-CN" altLang="zh-CN" sz="1200" dirty="0"/>
              <a:t>第</a:t>
            </a:r>
            <a:r>
              <a:rPr lang="en-US" altLang="zh-CN" sz="1200" dirty="0"/>
              <a:t>24</a:t>
            </a:r>
            <a:r>
              <a:rPr lang="zh-CN" altLang="zh-CN" sz="1200" dirty="0"/>
              <a:t>届冬奥会将于</a:t>
            </a:r>
            <a:r>
              <a:rPr lang="en-US" altLang="zh-CN" sz="1200" dirty="0"/>
              <a:t>2022</a:t>
            </a:r>
            <a:r>
              <a:rPr lang="zh-CN" altLang="zh-CN" sz="1200" dirty="0"/>
              <a:t>年</a:t>
            </a:r>
            <a:r>
              <a:rPr lang="en-US" altLang="zh-CN" sz="1200" dirty="0"/>
              <a:t>2</a:t>
            </a:r>
            <a:r>
              <a:rPr lang="zh-CN" altLang="zh-CN" sz="1200" dirty="0"/>
              <a:t>月在北京市和张家口市联合举行，冬奥会的宣传普及工作是我校牵头承担的首都大中专学生暑期社会实践工作的重点专题，学校将与北京冬奥组委紧密对接，协助展开相关工作。 </a:t>
            </a:r>
            <a:endParaRPr lang="en-US" sz="1000" b="1" dirty="0">
              <a:solidFill>
                <a:srgbClr val="5F97E4"/>
              </a:solidFill>
              <a:latin typeface="Arial" pitchFamily="34" charset="0"/>
              <a:ea typeface="微软雅黑" pitchFamily="34" charset="-122"/>
              <a:sym typeface="Arial" pitchFamily="34" charset="0"/>
            </a:endParaRPr>
          </a:p>
        </p:txBody>
      </p:sp>
      <p:grpSp>
        <p:nvGrpSpPr>
          <p:cNvPr id="36" name="Group 134"/>
          <p:cNvGrpSpPr/>
          <p:nvPr/>
        </p:nvGrpSpPr>
        <p:grpSpPr>
          <a:xfrm>
            <a:off x="1140162" y="991025"/>
            <a:ext cx="648499" cy="649042"/>
            <a:chOff x="3287425" y="1417883"/>
            <a:chExt cx="648499" cy="649042"/>
          </a:xfrm>
        </p:grpSpPr>
        <p:sp>
          <p:nvSpPr>
            <p:cNvPr id="37" name="Oval 36"/>
            <p:cNvSpPr>
              <a:spLocks noChangeAspect="1"/>
            </p:cNvSpPr>
            <p:nvPr/>
          </p:nvSpPr>
          <p:spPr>
            <a:xfrm>
              <a:off x="3287425" y="1417883"/>
              <a:ext cx="648499" cy="649042"/>
            </a:xfrm>
            <a:prstGeom prst="ellipse">
              <a:avLst/>
            </a:prstGeom>
            <a:solidFill>
              <a:schemeClr val="accent1">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38" name="Oval 37"/>
            <p:cNvSpPr>
              <a:spLocks noChangeAspect="1"/>
            </p:cNvSpPr>
            <p:nvPr/>
          </p:nvSpPr>
          <p:spPr>
            <a:xfrm>
              <a:off x="3362252" y="1492773"/>
              <a:ext cx="498845" cy="499263"/>
            </a:xfrm>
            <a:prstGeom prst="ellipse">
              <a:avLst/>
            </a:prstGeom>
            <a:solidFill>
              <a:schemeClr val="accent1"/>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Arial" pitchFamily="34" charset="0"/>
                  <a:ea typeface="微软雅黑" pitchFamily="34" charset="-122"/>
                  <a:sym typeface="Arial" pitchFamily="34" charset="0"/>
                </a:rPr>
                <a:t>01</a:t>
              </a:r>
              <a:endParaRPr lang="en-US" sz="100" b="1" dirty="0">
                <a:solidFill>
                  <a:schemeClr val="bg1"/>
                </a:solidFill>
                <a:latin typeface="Arial" pitchFamily="34" charset="0"/>
                <a:ea typeface="微软雅黑" pitchFamily="34" charset="-122"/>
                <a:sym typeface="Arial" pitchFamily="34" charset="0"/>
              </a:endParaRPr>
            </a:p>
          </p:txBody>
        </p:sp>
      </p:grpSp>
      <p:grpSp>
        <p:nvGrpSpPr>
          <p:cNvPr id="39" name="Group 129"/>
          <p:cNvGrpSpPr/>
          <p:nvPr/>
        </p:nvGrpSpPr>
        <p:grpSpPr>
          <a:xfrm>
            <a:off x="1140162" y="2034148"/>
            <a:ext cx="648499" cy="649042"/>
            <a:chOff x="2779491" y="2517212"/>
            <a:chExt cx="648499" cy="649042"/>
          </a:xfrm>
        </p:grpSpPr>
        <p:sp>
          <p:nvSpPr>
            <p:cNvPr id="40" name="Oval 39"/>
            <p:cNvSpPr>
              <a:spLocks noChangeAspect="1"/>
            </p:cNvSpPr>
            <p:nvPr/>
          </p:nvSpPr>
          <p:spPr>
            <a:xfrm>
              <a:off x="2779491" y="2517212"/>
              <a:ext cx="648499" cy="649042"/>
            </a:xfrm>
            <a:prstGeom prst="ellipse">
              <a:avLst/>
            </a:prstGeom>
            <a:solidFill>
              <a:schemeClr val="accent2">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41" name="Oval 40"/>
            <p:cNvSpPr>
              <a:spLocks noChangeAspect="1"/>
            </p:cNvSpPr>
            <p:nvPr/>
          </p:nvSpPr>
          <p:spPr>
            <a:xfrm>
              <a:off x="2854318" y="2592102"/>
              <a:ext cx="498845" cy="499263"/>
            </a:xfrm>
            <a:prstGeom prst="ellipse">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Arial" pitchFamily="34" charset="0"/>
                  <a:ea typeface="微软雅黑" pitchFamily="34" charset="-122"/>
                  <a:sym typeface="Arial" pitchFamily="34" charset="0"/>
                </a:rPr>
                <a:t>02</a:t>
              </a:r>
              <a:endParaRPr lang="en-US" sz="1200" b="1" dirty="0">
                <a:latin typeface="Arial" pitchFamily="34" charset="0"/>
                <a:ea typeface="微软雅黑" pitchFamily="34" charset="-122"/>
                <a:sym typeface="Arial" pitchFamily="34" charset="0"/>
              </a:endParaRPr>
            </a:p>
          </p:txBody>
        </p:sp>
      </p:grpSp>
      <p:grpSp>
        <p:nvGrpSpPr>
          <p:cNvPr id="42" name="Group 130"/>
          <p:cNvGrpSpPr/>
          <p:nvPr/>
        </p:nvGrpSpPr>
        <p:grpSpPr>
          <a:xfrm>
            <a:off x="1140162" y="3624241"/>
            <a:ext cx="648499" cy="649042"/>
            <a:chOff x="3287425" y="3613920"/>
            <a:chExt cx="648499" cy="649042"/>
          </a:xfrm>
        </p:grpSpPr>
        <p:sp>
          <p:nvSpPr>
            <p:cNvPr id="43" name="Oval 42"/>
            <p:cNvSpPr>
              <a:spLocks noChangeAspect="1"/>
            </p:cNvSpPr>
            <p:nvPr/>
          </p:nvSpPr>
          <p:spPr>
            <a:xfrm>
              <a:off x="3287425" y="3613920"/>
              <a:ext cx="648499" cy="649042"/>
            </a:xfrm>
            <a:prstGeom prst="ellipse">
              <a:avLst/>
            </a:prstGeom>
            <a:solidFill>
              <a:schemeClr val="accent3">
                <a:lumMod val="40000"/>
                <a:lumOff val="60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 b="1" dirty="0">
                <a:solidFill>
                  <a:schemeClr val="bg1"/>
                </a:solidFill>
                <a:latin typeface="Arial" pitchFamily="34" charset="0"/>
                <a:ea typeface="微软雅黑" pitchFamily="34" charset="-122"/>
                <a:sym typeface="Arial" pitchFamily="34" charset="0"/>
              </a:endParaRPr>
            </a:p>
          </p:txBody>
        </p:sp>
        <p:sp>
          <p:nvSpPr>
            <p:cNvPr id="44" name="Oval 43"/>
            <p:cNvSpPr>
              <a:spLocks noChangeAspect="1"/>
            </p:cNvSpPr>
            <p:nvPr/>
          </p:nvSpPr>
          <p:spPr>
            <a:xfrm>
              <a:off x="3362252" y="3688810"/>
              <a:ext cx="498845" cy="499263"/>
            </a:xfrm>
            <a:prstGeom prst="ellipse">
              <a:avLst/>
            </a:prstGeom>
            <a:solidFill>
              <a:schemeClr val="accent3"/>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b="1" dirty="0">
                  <a:solidFill>
                    <a:schemeClr val="bg1"/>
                  </a:solidFill>
                  <a:latin typeface="Arial" pitchFamily="34" charset="0"/>
                  <a:ea typeface="微软雅黑" pitchFamily="34" charset="-122"/>
                  <a:sym typeface="Arial" pitchFamily="34" charset="0"/>
                </a:rPr>
                <a:t>03</a:t>
              </a:r>
              <a:endParaRPr lang="en-US" sz="1200" b="1" dirty="0">
                <a:latin typeface="Arial" pitchFamily="34" charset="0"/>
                <a:ea typeface="微软雅黑" pitchFamily="34" charset="-122"/>
                <a:sym typeface="Arial" pitchFamily="34" charset="0"/>
              </a:endParaRPr>
            </a:p>
          </p:txBody>
        </p:sp>
      </p:grpSp>
      <p:sp>
        <p:nvSpPr>
          <p:cNvPr id="29" name="文本框 28"/>
          <p:cNvSpPr txBox="1"/>
          <p:nvPr/>
        </p:nvSpPr>
        <p:spPr>
          <a:xfrm>
            <a:off x="942759" y="151447"/>
            <a:ext cx="3570208" cy="461665"/>
          </a:xfrm>
          <a:prstGeom prst="rect">
            <a:avLst/>
          </a:prstGeom>
          <a:noFill/>
        </p:spPr>
        <p:txBody>
          <a:bodyPr wrap="none" rtlCol="0">
            <a:spAutoFit/>
          </a:bodyPr>
          <a:lstStyle/>
          <a:p>
            <a:r>
              <a:rPr lang="zh-CN" altLang="zh-CN" sz="2400" dirty="0">
                <a:solidFill>
                  <a:srgbClr val="5F97E4"/>
                </a:solidFill>
              </a:rPr>
              <a:t>“健康北京冬奥推广行动” </a:t>
            </a:r>
            <a:endParaRPr lang="zh-CN" altLang="en-US" sz="2400" dirty="0">
              <a:solidFill>
                <a:srgbClr val="5F97E4"/>
              </a:solidFill>
              <a:latin typeface="Arial" pitchFamily="34" charset="0"/>
              <a:ea typeface="微软雅黑" pitchFamily="34" charset="-122"/>
              <a:cs typeface="+mn-ea"/>
              <a:sym typeface="Arial" pitchFamily="34" charset="0"/>
            </a:endParaRPr>
          </a:p>
        </p:txBody>
      </p:sp>
      <p:sp>
        <p:nvSpPr>
          <p:cNvPr id="33" name="TextBox 34"/>
          <p:cNvSpPr txBox="1"/>
          <p:nvPr/>
        </p:nvSpPr>
        <p:spPr>
          <a:xfrm>
            <a:off x="1767197" y="2040757"/>
            <a:ext cx="6146009" cy="1452705"/>
          </a:xfrm>
          <a:prstGeom prst="rect">
            <a:avLst/>
          </a:prstGeom>
          <a:noFill/>
        </p:spPr>
        <p:txBody>
          <a:bodyPr wrap="square" rtlCol="0">
            <a:spAutoFit/>
          </a:bodyPr>
          <a:lstStyle/>
          <a:p>
            <a:pPr>
              <a:lnSpc>
                <a:spcPct val="120000"/>
              </a:lnSpc>
            </a:pPr>
            <a:r>
              <a:rPr lang="zh-CN" altLang="zh-CN" sz="1400" b="1" dirty="0" smtClean="0">
                <a:solidFill>
                  <a:srgbClr val="5F97E4"/>
                </a:solidFill>
              </a:rPr>
              <a:t>专题行动</a:t>
            </a:r>
            <a:r>
              <a:rPr lang="zh-CN" altLang="en-US" sz="1400" b="1" dirty="0" smtClean="0">
                <a:solidFill>
                  <a:srgbClr val="5F97E4"/>
                </a:solidFill>
              </a:rPr>
              <a:t>内容</a:t>
            </a:r>
            <a:endParaRPr lang="en-US" altLang="zh-CN" sz="1400" b="1" dirty="0" smtClean="0">
              <a:solidFill>
                <a:srgbClr val="5F97E4"/>
              </a:solidFill>
            </a:endParaRPr>
          </a:p>
          <a:p>
            <a:pPr>
              <a:lnSpc>
                <a:spcPct val="120000"/>
              </a:lnSpc>
            </a:pPr>
            <a:r>
              <a:rPr lang="en-US" altLang="zh-CN" sz="1200" dirty="0"/>
              <a:t>1</a:t>
            </a:r>
            <a:r>
              <a:rPr lang="zh-CN" altLang="zh-CN" sz="1200" dirty="0"/>
              <a:t>、在社区、中小学、企业单位等场合或群体中弘扬奥运精神，宣传普及举办冬奥会对国家发展的重要意义。</a:t>
            </a:r>
          </a:p>
          <a:p>
            <a:pPr>
              <a:lnSpc>
                <a:spcPct val="120000"/>
              </a:lnSpc>
            </a:pPr>
            <a:r>
              <a:rPr lang="en-US" altLang="zh-CN" sz="1200" dirty="0"/>
              <a:t>2</a:t>
            </a:r>
            <a:r>
              <a:rPr lang="zh-CN" altLang="zh-CN" sz="1200" dirty="0"/>
              <a:t>、在社区、中小学、企业单位等场合或群体中普及冬奥知识与冬季冰雪运动文化，推动冰雪运动普及发展，积极引领和营造全社会关心、支持和参与冬奥的良好氛围。</a:t>
            </a:r>
          </a:p>
          <a:p>
            <a:pPr>
              <a:lnSpc>
                <a:spcPct val="120000"/>
              </a:lnSpc>
            </a:pPr>
            <a:r>
              <a:rPr lang="en-US" altLang="zh-CN" sz="1200" dirty="0"/>
              <a:t>3</a:t>
            </a:r>
            <a:r>
              <a:rPr lang="zh-CN" altLang="zh-CN" sz="1200" dirty="0"/>
              <a:t>、协助冬奥组委推进“健康北京人”行动规划落实，倡导和组织全民健身活动。 </a:t>
            </a:r>
            <a:endParaRPr lang="en-US" sz="1000" b="1" dirty="0">
              <a:solidFill>
                <a:srgbClr val="5F97E4"/>
              </a:solidFill>
              <a:latin typeface="Arial" pitchFamily="34" charset="0"/>
              <a:ea typeface="微软雅黑" pitchFamily="34" charset="-122"/>
              <a:sym typeface="Arial" pitchFamily="34" charset="0"/>
            </a:endParaRPr>
          </a:p>
        </p:txBody>
      </p:sp>
      <p:sp>
        <p:nvSpPr>
          <p:cNvPr id="51" name="TextBox 34"/>
          <p:cNvSpPr txBox="1"/>
          <p:nvPr/>
        </p:nvSpPr>
        <p:spPr>
          <a:xfrm>
            <a:off x="1767197" y="3578488"/>
            <a:ext cx="6146009" cy="1009507"/>
          </a:xfrm>
          <a:prstGeom prst="rect">
            <a:avLst/>
          </a:prstGeom>
          <a:noFill/>
        </p:spPr>
        <p:txBody>
          <a:bodyPr wrap="square" rtlCol="0">
            <a:spAutoFit/>
          </a:bodyPr>
          <a:lstStyle/>
          <a:p>
            <a:pPr>
              <a:lnSpc>
                <a:spcPct val="120000"/>
              </a:lnSpc>
            </a:pPr>
            <a:r>
              <a:rPr lang="zh-CN" altLang="zh-CN" sz="1400" b="1" dirty="0" smtClean="0">
                <a:solidFill>
                  <a:srgbClr val="5F97E4"/>
                </a:solidFill>
              </a:rPr>
              <a:t>专题行动</a:t>
            </a:r>
            <a:r>
              <a:rPr lang="zh-CN" altLang="en-US" sz="1400" b="1" dirty="0" smtClean="0">
                <a:solidFill>
                  <a:srgbClr val="5F97E4"/>
                </a:solidFill>
              </a:rPr>
              <a:t>预期成果</a:t>
            </a:r>
            <a:endParaRPr lang="en-US" altLang="zh-CN" sz="1400" b="1" dirty="0" smtClean="0">
              <a:solidFill>
                <a:srgbClr val="5F97E4"/>
              </a:solidFill>
            </a:endParaRPr>
          </a:p>
          <a:p>
            <a:pPr>
              <a:lnSpc>
                <a:spcPct val="120000"/>
              </a:lnSpc>
            </a:pPr>
            <a:r>
              <a:rPr lang="en-US" altLang="zh-CN" sz="1200" dirty="0"/>
              <a:t>1</a:t>
            </a:r>
            <a:r>
              <a:rPr lang="zh-CN" altLang="zh-CN" sz="1200" dirty="0"/>
              <a:t>、协助冬奥组委完成初期宣传资料的设计、整理、发放宣传工作。</a:t>
            </a:r>
          </a:p>
          <a:p>
            <a:pPr>
              <a:lnSpc>
                <a:spcPct val="120000"/>
              </a:lnSpc>
            </a:pPr>
            <a:r>
              <a:rPr lang="en-US" altLang="zh-CN" sz="1200" dirty="0"/>
              <a:t>2</a:t>
            </a:r>
            <a:r>
              <a:rPr lang="zh-CN" altLang="zh-CN" sz="1200" dirty="0"/>
              <a:t>、设计并发放具有学校特色的冬奥会宣传资料，包括宣传页、宣传视频等。</a:t>
            </a:r>
          </a:p>
          <a:p>
            <a:pPr>
              <a:lnSpc>
                <a:spcPct val="120000"/>
              </a:lnSpc>
            </a:pPr>
            <a:r>
              <a:rPr lang="en-US" altLang="zh-CN" sz="1200" dirty="0"/>
              <a:t>3</a:t>
            </a:r>
            <a:r>
              <a:rPr lang="zh-CN" altLang="zh-CN" sz="1200" dirty="0"/>
              <a:t>、广泛在各多个场合和群体中弘扬奥运精神，提炼出数据成果、收集群众反馈意见。 </a:t>
            </a:r>
            <a:endParaRPr lang="en-US" sz="1000" b="1" dirty="0">
              <a:solidFill>
                <a:srgbClr val="5F97E4"/>
              </a:solidFill>
              <a:latin typeface="Arial" pitchFamily="34" charset="0"/>
              <a:ea typeface="微软雅黑" pitchFamily="34" charset="-122"/>
              <a:sym typeface="Arial" pitchFamily="34" charset="0"/>
            </a:endParaRPr>
          </a:p>
        </p:txBody>
      </p:sp>
    </p:spTree>
    <p:extLst>
      <p:ext uri="{BB962C8B-B14F-4D97-AF65-F5344CB8AC3E}">
        <p14:creationId xmlns:p14="http://schemas.microsoft.com/office/powerpoint/2010/main" val="1133624553"/>
      </p:ext>
    </p:extLst>
  </p:cSld>
  <p:clrMapOvr>
    <a:masterClrMapping/>
  </p:clrMapOvr>
  <p:transition>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par>
                                <p:cTn id="10" presetID="2" presetClass="entr" presetSubtype="2" accel="50000" decel="50000" fill="hold" nodeType="withEffect">
                                  <p:stCondLst>
                                    <p:cond delay="0"/>
                                  </p:stCondLst>
                                  <p:childTnLst>
                                    <p:set>
                                      <p:cBhvr>
                                        <p:cTn id="11" dur="1" fill="hold">
                                          <p:stCondLst>
                                            <p:cond delay="0"/>
                                          </p:stCondLst>
                                        </p:cTn>
                                        <p:tgtEl>
                                          <p:spTgt spid="35"/>
                                        </p:tgtEl>
                                        <p:attrNameLst>
                                          <p:attrName>style.visibility</p:attrName>
                                        </p:attrNameLst>
                                      </p:cBhvr>
                                      <p:to>
                                        <p:strVal val="visible"/>
                                      </p:to>
                                    </p:set>
                                    <p:anim calcmode="lin" valueType="num">
                                      <p:cBhvr additive="base">
                                        <p:cTn id="12" dur="500" fill="hold"/>
                                        <p:tgtEl>
                                          <p:spTgt spid="35"/>
                                        </p:tgtEl>
                                        <p:attrNameLst>
                                          <p:attrName>ppt_x</p:attrName>
                                        </p:attrNameLst>
                                      </p:cBhvr>
                                      <p:tavLst>
                                        <p:tav tm="0">
                                          <p:val>
                                            <p:strVal val="1+#ppt_w/2"/>
                                          </p:val>
                                        </p:tav>
                                        <p:tav tm="100000">
                                          <p:val>
                                            <p:strVal val="#ppt_x"/>
                                          </p:val>
                                        </p:tav>
                                      </p:tavLst>
                                    </p:anim>
                                    <p:anim calcmode="lin" valueType="num">
                                      <p:cBhvr additive="base">
                                        <p:cTn id="13" dur="500" fill="hold"/>
                                        <p:tgtEl>
                                          <p:spTgt spid="35"/>
                                        </p:tgtEl>
                                        <p:attrNameLst>
                                          <p:attrName>ppt_y</p:attrName>
                                        </p:attrNameLst>
                                      </p:cBhvr>
                                      <p:tavLst>
                                        <p:tav tm="0">
                                          <p:val>
                                            <p:strVal val="#ppt_y"/>
                                          </p:val>
                                        </p:tav>
                                        <p:tav tm="100000">
                                          <p:val>
                                            <p:strVal val="#ppt_y"/>
                                          </p:val>
                                        </p:tav>
                                      </p:tavLst>
                                    </p:anim>
                                  </p:childTnLst>
                                </p:cTn>
                              </p:par>
                            </p:childTnLst>
                          </p:cTn>
                        </p:par>
                        <p:par>
                          <p:cTn id="14" fill="hold">
                            <p:stCondLst>
                              <p:cond delay="500"/>
                            </p:stCondLst>
                            <p:childTnLst>
                              <p:par>
                                <p:cTn id="15" presetID="53" presetClass="entr" presetSubtype="0" fill="hold" nodeType="after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500" fill="hold"/>
                                        <p:tgtEl>
                                          <p:spTgt spid="39"/>
                                        </p:tgtEl>
                                        <p:attrNameLst>
                                          <p:attrName>ppt_w</p:attrName>
                                        </p:attrNameLst>
                                      </p:cBhvr>
                                      <p:tavLst>
                                        <p:tav tm="0">
                                          <p:val>
                                            <p:fltVal val="0"/>
                                          </p:val>
                                        </p:tav>
                                        <p:tav tm="100000">
                                          <p:val>
                                            <p:strVal val="#ppt_w"/>
                                          </p:val>
                                        </p:tav>
                                      </p:tavLst>
                                    </p:anim>
                                    <p:anim calcmode="lin" valueType="num">
                                      <p:cBhvr>
                                        <p:cTn id="18" dur="500" fill="hold"/>
                                        <p:tgtEl>
                                          <p:spTgt spid="39"/>
                                        </p:tgtEl>
                                        <p:attrNameLst>
                                          <p:attrName>ppt_h</p:attrName>
                                        </p:attrNameLst>
                                      </p:cBhvr>
                                      <p:tavLst>
                                        <p:tav tm="0">
                                          <p:val>
                                            <p:fltVal val="0"/>
                                          </p:val>
                                        </p:tav>
                                        <p:tav tm="100000">
                                          <p:val>
                                            <p:strVal val="#ppt_h"/>
                                          </p:val>
                                        </p:tav>
                                      </p:tavLst>
                                    </p:anim>
                                    <p:animEffect transition="in" filter="fade">
                                      <p:cBhvr>
                                        <p:cTn id="19" dur="500"/>
                                        <p:tgtEl>
                                          <p:spTgt spid="39"/>
                                        </p:tgtEl>
                                      </p:cBhvr>
                                    </p:animEffect>
                                  </p:childTnLst>
                                </p:cTn>
                              </p:par>
                            </p:childTnLst>
                          </p:cTn>
                        </p:par>
                        <p:par>
                          <p:cTn id="20" fill="hold">
                            <p:stCondLst>
                              <p:cond delay="1000"/>
                            </p:stCondLst>
                            <p:childTnLst>
                              <p:par>
                                <p:cTn id="21" presetID="53" presetClass="entr" presetSubtype="0" fill="hold" nodeType="afterEffect">
                                  <p:stCondLst>
                                    <p:cond delay="0"/>
                                  </p:stCondLst>
                                  <p:childTnLst>
                                    <p:set>
                                      <p:cBhvr>
                                        <p:cTn id="22" dur="1" fill="hold">
                                          <p:stCondLst>
                                            <p:cond delay="0"/>
                                          </p:stCondLst>
                                        </p:cTn>
                                        <p:tgtEl>
                                          <p:spTgt spid="42"/>
                                        </p:tgtEl>
                                        <p:attrNameLst>
                                          <p:attrName>style.visibility</p:attrName>
                                        </p:attrNameLst>
                                      </p:cBhvr>
                                      <p:to>
                                        <p:strVal val="visible"/>
                                      </p:to>
                                    </p:set>
                                    <p:anim calcmode="lin" valueType="num">
                                      <p:cBhvr>
                                        <p:cTn id="23" dur="500" fill="hold"/>
                                        <p:tgtEl>
                                          <p:spTgt spid="42"/>
                                        </p:tgtEl>
                                        <p:attrNameLst>
                                          <p:attrName>ppt_w</p:attrName>
                                        </p:attrNameLst>
                                      </p:cBhvr>
                                      <p:tavLst>
                                        <p:tav tm="0">
                                          <p:val>
                                            <p:fltVal val="0"/>
                                          </p:val>
                                        </p:tav>
                                        <p:tav tm="100000">
                                          <p:val>
                                            <p:strVal val="#ppt_w"/>
                                          </p:val>
                                        </p:tav>
                                      </p:tavLst>
                                    </p:anim>
                                    <p:anim calcmode="lin" valueType="num">
                                      <p:cBhvr>
                                        <p:cTn id="24" dur="500" fill="hold"/>
                                        <p:tgtEl>
                                          <p:spTgt spid="42"/>
                                        </p:tgtEl>
                                        <p:attrNameLst>
                                          <p:attrName>ppt_h</p:attrName>
                                        </p:attrNameLst>
                                      </p:cBhvr>
                                      <p:tavLst>
                                        <p:tav tm="0">
                                          <p:val>
                                            <p:fltVal val="0"/>
                                          </p:val>
                                        </p:tav>
                                        <p:tav tm="100000">
                                          <p:val>
                                            <p:strVal val="#ppt_h"/>
                                          </p:val>
                                        </p:tav>
                                      </p:tavLst>
                                    </p:anim>
                                    <p:animEffect transition="in" filter="fade">
                                      <p:cBhvr>
                                        <p:cTn id="25" dur="500"/>
                                        <p:tgtEl>
                                          <p:spTgt spid="42"/>
                                        </p:tgtEl>
                                      </p:cBhvr>
                                    </p:animEffect>
                                  </p:childTnLst>
                                </p:cTn>
                              </p:par>
                            </p:childTnLst>
                          </p:cTn>
                        </p:par>
                        <p:par>
                          <p:cTn id="26" fill="hold">
                            <p:stCondLst>
                              <p:cond delay="1500"/>
                            </p:stCondLst>
                            <p:childTnLst>
                              <p:par>
                                <p:cTn id="27" presetID="10" presetClass="entr" presetSubtype="0"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fade">
                                      <p:cBhvr>
                                        <p:cTn id="29" dur="500"/>
                                        <p:tgtEl>
                                          <p:spTgt spid="29"/>
                                        </p:tgtEl>
                                      </p:cBhvr>
                                    </p:animEffect>
                                  </p:childTnLst>
                                </p:cTn>
                              </p:par>
                              <p:par>
                                <p:cTn id="30" presetID="2" presetClass="entr" presetSubtype="2" accel="50000" decel="50000" fill="hold" nodeType="withEffect">
                                  <p:stCondLst>
                                    <p:cond delay="0"/>
                                  </p:stCondLst>
                                  <p:childTnLst>
                                    <p:set>
                                      <p:cBhvr>
                                        <p:cTn id="31" dur="1" fill="hold">
                                          <p:stCondLst>
                                            <p:cond delay="0"/>
                                          </p:stCondLst>
                                        </p:cTn>
                                        <p:tgtEl>
                                          <p:spTgt spid="33"/>
                                        </p:tgtEl>
                                        <p:attrNameLst>
                                          <p:attrName>style.visibility</p:attrName>
                                        </p:attrNameLst>
                                      </p:cBhvr>
                                      <p:to>
                                        <p:strVal val="visible"/>
                                      </p:to>
                                    </p:set>
                                    <p:anim calcmode="lin" valueType="num">
                                      <p:cBhvr additive="base">
                                        <p:cTn id="32" dur="500" fill="hold"/>
                                        <p:tgtEl>
                                          <p:spTgt spid="33"/>
                                        </p:tgtEl>
                                        <p:attrNameLst>
                                          <p:attrName>ppt_x</p:attrName>
                                        </p:attrNameLst>
                                      </p:cBhvr>
                                      <p:tavLst>
                                        <p:tav tm="0">
                                          <p:val>
                                            <p:strVal val="1+#ppt_w/2"/>
                                          </p:val>
                                        </p:tav>
                                        <p:tav tm="100000">
                                          <p:val>
                                            <p:strVal val="#ppt_x"/>
                                          </p:val>
                                        </p:tav>
                                      </p:tavLst>
                                    </p:anim>
                                    <p:anim calcmode="lin" valueType="num">
                                      <p:cBhvr additive="base">
                                        <p:cTn id="33" dur="500" fill="hold"/>
                                        <p:tgtEl>
                                          <p:spTgt spid="33"/>
                                        </p:tgtEl>
                                        <p:attrNameLst>
                                          <p:attrName>ppt_y</p:attrName>
                                        </p:attrNameLst>
                                      </p:cBhvr>
                                      <p:tavLst>
                                        <p:tav tm="0">
                                          <p:val>
                                            <p:strVal val="#ppt_y"/>
                                          </p:val>
                                        </p:tav>
                                        <p:tav tm="100000">
                                          <p:val>
                                            <p:strVal val="#ppt_y"/>
                                          </p:val>
                                        </p:tav>
                                      </p:tavLst>
                                    </p:anim>
                                  </p:childTnLst>
                                </p:cTn>
                              </p:par>
                              <p:par>
                                <p:cTn id="34" presetID="2" presetClass="entr" presetSubtype="2" accel="50000" decel="50000" fill="hold" nodeType="withEffect">
                                  <p:stCondLst>
                                    <p:cond delay="0"/>
                                  </p:stCondLst>
                                  <p:childTnLst>
                                    <p:set>
                                      <p:cBhvr>
                                        <p:cTn id="35" dur="1" fill="hold">
                                          <p:stCondLst>
                                            <p:cond delay="0"/>
                                          </p:stCondLst>
                                        </p:cTn>
                                        <p:tgtEl>
                                          <p:spTgt spid="51"/>
                                        </p:tgtEl>
                                        <p:attrNameLst>
                                          <p:attrName>style.visibility</p:attrName>
                                        </p:attrNameLst>
                                      </p:cBhvr>
                                      <p:to>
                                        <p:strVal val="visible"/>
                                      </p:to>
                                    </p:set>
                                    <p:anim calcmode="lin" valueType="num">
                                      <p:cBhvr additive="base">
                                        <p:cTn id="36" dur="500" fill="hold"/>
                                        <p:tgtEl>
                                          <p:spTgt spid="51"/>
                                        </p:tgtEl>
                                        <p:attrNameLst>
                                          <p:attrName>ppt_x</p:attrName>
                                        </p:attrNameLst>
                                      </p:cBhvr>
                                      <p:tavLst>
                                        <p:tav tm="0">
                                          <p:val>
                                            <p:strVal val="1+#ppt_w/2"/>
                                          </p:val>
                                        </p:tav>
                                        <p:tav tm="100000">
                                          <p:val>
                                            <p:strVal val="#ppt_x"/>
                                          </p:val>
                                        </p:tav>
                                      </p:tavLst>
                                    </p:anim>
                                    <p:anim calcmode="lin" valueType="num">
                                      <p:cBhvr additive="base">
                                        <p:cTn id="37" dur="500" fill="hold"/>
                                        <p:tgtEl>
                                          <p:spTgt spid="5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theme/theme1.xml><?xml version="1.0" encoding="utf-8"?>
<a:theme xmlns:a="http://schemas.openxmlformats.org/drawingml/2006/main" name="1_Custom Design">
  <a:themeElements>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fontScheme name="Arial">
      <a:majorFont>
        <a:latin typeface="Arial"/>
        <a:ea typeface=""/>
        <a:cs typeface="FontAwesome"/>
      </a:majorFont>
      <a:minorFont>
        <a:latin typeface="Arial"/>
        <a:ea typeface=""/>
        <a:cs typeface="FontAwesom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C000"/>
        </a:solidFill>
        <a:ln>
          <a:noFill/>
        </a:ln>
      </a:spPr>
      <a:bodyPr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2.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3.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4.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5.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6.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ppt/theme/themeOverride7.xml><?xml version="1.0" encoding="utf-8"?>
<a:themeOverride xmlns:a="http://schemas.openxmlformats.org/drawingml/2006/main">
  <a:clrScheme name="1_Colored Theme">
    <a:dk1>
      <a:srgbClr val="91969B"/>
    </a:dk1>
    <a:lt1>
      <a:srgbClr val="FFFFFF"/>
    </a:lt1>
    <a:dk2>
      <a:srgbClr val="91969B"/>
    </a:dk2>
    <a:lt2>
      <a:srgbClr val="FFFFFF"/>
    </a:lt2>
    <a:accent1>
      <a:srgbClr val="3489FE"/>
    </a:accent1>
    <a:accent2>
      <a:srgbClr val="5F97E4"/>
    </a:accent2>
    <a:accent3>
      <a:srgbClr val="4B5050"/>
    </a:accent3>
    <a:accent4>
      <a:srgbClr val="91969B"/>
    </a:accent4>
    <a:accent5>
      <a:srgbClr val="4B5050"/>
    </a:accent5>
    <a:accent6>
      <a:srgbClr val="91969B"/>
    </a:accent6>
    <a:hlink>
      <a:srgbClr val="F33B48"/>
    </a:hlink>
    <a:folHlink>
      <a:srgbClr val="00B0F0"/>
    </a:folHlink>
  </a:clrScheme>
</a:themeOverride>
</file>

<file path=docProps/app.xml><?xml version="1.0" encoding="utf-8"?>
<Properties xmlns="http://schemas.openxmlformats.org/officeDocument/2006/extended-properties" xmlns:vt="http://schemas.openxmlformats.org/officeDocument/2006/docPropsVTypes">
  <TotalTime>394</TotalTime>
  <Words>4310</Words>
  <Application>Microsoft Office PowerPoint</Application>
  <PresentationFormat>全屏显示(16:9)</PresentationFormat>
  <Paragraphs>318</Paragraphs>
  <Slides>38</Slides>
  <Notes>13</Notes>
  <HiddenSlides>0</HiddenSlides>
  <MMClips>0</MMClips>
  <ScaleCrop>false</ScaleCrop>
  <HeadingPairs>
    <vt:vector size="4" baseType="variant">
      <vt:variant>
        <vt:lpstr>主题</vt:lpstr>
      </vt:variant>
      <vt:variant>
        <vt:i4>1</vt:i4>
      </vt:variant>
      <vt:variant>
        <vt:lpstr>幻灯片标题</vt:lpstr>
      </vt:variant>
      <vt:variant>
        <vt:i4>38</vt:i4>
      </vt:variant>
    </vt:vector>
  </HeadingPairs>
  <TitlesOfParts>
    <vt:vector size="39" baseType="lpstr">
      <vt:lpstr>1_Custom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dfdfdfdfd</dc:title>
  <dc:creator>High Tech</dc:creator>
  <cp:lastModifiedBy>windows7</cp:lastModifiedBy>
  <cp:revision>7523</cp:revision>
  <dcterms:created xsi:type="dcterms:W3CDTF">2014-09-03T19:30:00Z</dcterms:created>
  <dcterms:modified xsi:type="dcterms:W3CDTF">2016-05-23T07:21:26Z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2052-10.1.0.5457</vt:lpwstr>
  </property>
</Properties>
</file>